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72465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43" autoAdjust="0"/>
    <p:restoredTop sz="94660"/>
  </p:normalViewPr>
  <p:slideViewPr>
    <p:cSldViewPr>
      <p:cViewPr varScale="1">
        <p:scale>
          <a:sx n="86" d="100"/>
          <a:sy n="86" d="100"/>
        </p:scale>
        <p:origin x="-9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73D34-4ACE-41BE-B32A-D5F7973C857A}" type="doc">
      <dgm:prSet loTypeId="urn:microsoft.com/office/officeart/2008/layout/PictureGrid" loCatId="pictur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247FF244-B894-4E5C-B3EA-CE80D8094093}">
      <dgm:prSet phldrT="[Текст]" phldr="1" custT="1"/>
      <dgm:spPr/>
      <dgm:t>
        <a:bodyPr/>
        <a:lstStyle/>
        <a:p>
          <a:endParaRPr lang="ru-RU" sz="1100" dirty="0"/>
        </a:p>
      </dgm:t>
    </dgm:pt>
    <dgm:pt modelId="{F8EDE6C9-EA1E-4959-95F4-5BEEA498529F}" type="parTrans" cxnId="{AF260071-DBCA-4305-82E7-7BD42FC7EE6A}">
      <dgm:prSet/>
      <dgm:spPr/>
      <dgm:t>
        <a:bodyPr/>
        <a:lstStyle/>
        <a:p>
          <a:endParaRPr lang="ru-RU"/>
        </a:p>
      </dgm:t>
    </dgm:pt>
    <dgm:pt modelId="{CD68A55A-AE6B-413E-AE43-FC193A0F2E55}" type="sibTrans" cxnId="{AF260071-DBCA-4305-82E7-7BD42FC7EE6A}">
      <dgm:prSet/>
      <dgm:spPr/>
      <dgm:t>
        <a:bodyPr/>
        <a:lstStyle/>
        <a:p>
          <a:endParaRPr lang="ru-RU"/>
        </a:p>
      </dgm:t>
    </dgm:pt>
    <dgm:pt modelId="{54BAF564-5307-4CDC-A944-2DF777DDC68C}">
      <dgm:prSet phldrT="[Текст]" phldr="1" custT="1"/>
      <dgm:spPr/>
      <dgm:t>
        <a:bodyPr/>
        <a:lstStyle/>
        <a:p>
          <a:endParaRPr lang="ru-RU" sz="1100" dirty="0"/>
        </a:p>
      </dgm:t>
    </dgm:pt>
    <dgm:pt modelId="{9BC3DD4A-768A-4B20-A5FB-420579502090}" type="sibTrans" cxnId="{0075319D-01B4-4564-9A10-F6169D0405A4}">
      <dgm:prSet/>
      <dgm:spPr/>
      <dgm:t>
        <a:bodyPr/>
        <a:lstStyle/>
        <a:p>
          <a:endParaRPr lang="ru-RU"/>
        </a:p>
      </dgm:t>
    </dgm:pt>
    <dgm:pt modelId="{76973D26-EAF5-4DDB-9E58-846122E8FC2F}" type="parTrans" cxnId="{0075319D-01B4-4564-9A10-F6169D0405A4}">
      <dgm:prSet/>
      <dgm:spPr/>
      <dgm:t>
        <a:bodyPr/>
        <a:lstStyle/>
        <a:p>
          <a:endParaRPr lang="ru-RU"/>
        </a:p>
      </dgm:t>
    </dgm:pt>
    <dgm:pt modelId="{86001A9D-9DCA-49B2-A768-18E9AA109B07}" type="pres">
      <dgm:prSet presAssocID="{C2173D34-4ACE-41BE-B32A-D5F7973C857A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7CAA8CB4-1FBD-4AA0-9D56-71A04446C767}" type="pres">
      <dgm:prSet presAssocID="{54BAF564-5307-4CDC-A944-2DF777DDC68C}" presName="composite" presStyleCnt="0"/>
      <dgm:spPr/>
    </dgm:pt>
    <dgm:pt modelId="{F2F61400-072D-4A31-9014-B5D114C118F2}" type="pres">
      <dgm:prSet presAssocID="{54BAF564-5307-4CDC-A944-2DF777DDC68C}" presName="rect2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D1178-EA3A-4F2C-88E6-ABC757771136}" type="pres">
      <dgm:prSet presAssocID="{54BAF564-5307-4CDC-A944-2DF777DDC68C}" presName="rect1" presStyleLbl="alignImgPlace1" presStyleIdx="0" presStyleCnt="2" custScaleX="13498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DEB37BB-8CB3-4245-A978-E327F9EE7404}" type="pres">
      <dgm:prSet presAssocID="{9BC3DD4A-768A-4B20-A5FB-420579502090}" presName="sibTrans" presStyleCnt="0"/>
      <dgm:spPr/>
    </dgm:pt>
    <dgm:pt modelId="{3EFA743F-FFE9-4F7C-812E-75AC5BDB4EEB}" type="pres">
      <dgm:prSet presAssocID="{247FF244-B894-4E5C-B3EA-CE80D8094093}" presName="composite" presStyleCnt="0"/>
      <dgm:spPr/>
    </dgm:pt>
    <dgm:pt modelId="{CB838921-EE56-4D00-B65B-7E6FCF21F228}" type="pres">
      <dgm:prSet presAssocID="{247FF244-B894-4E5C-B3EA-CE80D8094093}" presName="rect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5FBC4-241C-4F9A-B878-FCCF254D57AD}" type="pres">
      <dgm:prSet presAssocID="{247FF244-B894-4E5C-B3EA-CE80D8094093}" presName="rect1" presStyleLbl="alignImgPlace1" presStyleIdx="1" presStyleCnt="2" custScaleX="13520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</dgm:ptLst>
  <dgm:cxnLst>
    <dgm:cxn modelId="{A1AFBF53-0934-45F6-AD88-F3952B482577}" type="presOf" srcId="{247FF244-B894-4E5C-B3EA-CE80D8094093}" destId="{CB838921-EE56-4D00-B65B-7E6FCF21F228}" srcOrd="0" destOrd="0" presId="urn:microsoft.com/office/officeart/2008/layout/PictureGrid"/>
    <dgm:cxn modelId="{0075319D-01B4-4564-9A10-F6169D0405A4}" srcId="{C2173D34-4ACE-41BE-B32A-D5F7973C857A}" destId="{54BAF564-5307-4CDC-A944-2DF777DDC68C}" srcOrd="0" destOrd="0" parTransId="{76973D26-EAF5-4DDB-9E58-846122E8FC2F}" sibTransId="{9BC3DD4A-768A-4B20-A5FB-420579502090}"/>
    <dgm:cxn modelId="{AF260071-DBCA-4305-82E7-7BD42FC7EE6A}" srcId="{C2173D34-4ACE-41BE-B32A-D5F7973C857A}" destId="{247FF244-B894-4E5C-B3EA-CE80D8094093}" srcOrd="1" destOrd="0" parTransId="{F8EDE6C9-EA1E-4959-95F4-5BEEA498529F}" sibTransId="{CD68A55A-AE6B-413E-AE43-FC193A0F2E55}"/>
    <dgm:cxn modelId="{E52A439C-1601-44C7-8761-055BE88843F6}" type="presOf" srcId="{54BAF564-5307-4CDC-A944-2DF777DDC68C}" destId="{F2F61400-072D-4A31-9014-B5D114C118F2}" srcOrd="0" destOrd="0" presId="urn:microsoft.com/office/officeart/2008/layout/PictureGrid"/>
    <dgm:cxn modelId="{B4F86439-BFA4-40AD-BF73-F7D1D010014E}" type="presOf" srcId="{C2173D34-4ACE-41BE-B32A-D5F7973C857A}" destId="{86001A9D-9DCA-49B2-A768-18E9AA109B07}" srcOrd="0" destOrd="0" presId="urn:microsoft.com/office/officeart/2008/layout/PictureGrid"/>
    <dgm:cxn modelId="{F5AFB4B2-297D-4A30-83FF-558BEADC420D}" type="presParOf" srcId="{86001A9D-9DCA-49B2-A768-18E9AA109B07}" destId="{7CAA8CB4-1FBD-4AA0-9D56-71A04446C767}" srcOrd="0" destOrd="0" presId="urn:microsoft.com/office/officeart/2008/layout/PictureGrid"/>
    <dgm:cxn modelId="{7A268D08-5E18-4ADB-B571-8C1D288A31CA}" type="presParOf" srcId="{7CAA8CB4-1FBD-4AA0-9D56-71A04446C767}" destId="{F2F61400-072D-4A31-9014-B5D114C118F2}" srcOrd="0" destOrd="0" presId="urn:microsoft.com/office/officeart/2008/layout/PictureGrid"/>
    <dgm:cxn modelId="{FB0D43B8-9836-45A6-867E-857C17F5E5A2}" type="presParOf" srcId="{7CAA8CB4-1FBD-4AA0-9D56-71A04446C767}" destId="{131D1178-EA3A-4F2C-88E6-ABC757771136}" srcOrd="1" destOrd="0" presId="urn:microsoft.com/office/officeart/2008/layout/PictureGrid"/>
    <dgm:cxn modelId="{DF5469A2-40C8-423D-B2CE-7072AC4DEF8F}" type="presParOf" srcId="{86001A9D-9DCA-49B2-A768-18E9AA109B07}" destId="{4DEB37BB-8CB3-4245-A978-E327F9EE7404}" srcOrd="1" destOrd="0" presId="urn:microsoft.com/office/officeart/2008/layout/PictureGrid"/>
    <dgm:cxn modelId="{D9854C08-B3A1-4A8E-9FAE-518CAE156FD2}" type="presParOf" srcId="{86001A9D-9DCA-49B2-A768-18E9AA109B07}" destId="{3EFA743F-FFE9-4F7C-812E-75AC5BDB4EEB}" srcOrd="2" destOrd="0" presId="urn:microsoft.com/office/officeart/2008/layout/PictureGrid"/>
    <dgm:cxn modelId="{F581DEB1-87FE-4D4B-9F18-2B581CF1ADDF}" type="presParOf" srcId="{3EFA743F-FFE9-4F7C-812E-75AC5BDB4EEB}" destId="{CB838921-EE56-4D00-B65B-7E6FCF21F228}" srcOrd="0" destOrd="0" presId="urn:microsoft.com/office/officeart/2008/layout/PictureGrid"/>
    <dgm:cxn modelId="{6CBFAC89-189D-4F9B-98D2-15F8618FC969}" type="presParOf" srcId="{3EFA743F-FFE9-4F7C-812E-75AC5BDB4EEB}" destId="{BD95FBC4-241C-4F9A-B878-FCCF254D57AD}" srcOrd="1" destOrd="0" presId="urn:microsoft.com/office/officeart/2008/layout/PictureGrid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61400-072D-4A31-9014-B5D114C118F2}">
      <dsp:nvSpPr>
        <dsp:cNvPr id="0" name=""/>
        <dsp:cNvSpPr/>
      </dsp:nvSpPr>
      <dsp:spPr>
        <a:xfrm>
          <a:off x="573181" y="122201"/>
          <a:ext cx="1984592" cy="29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1910" rIns="41910" bIns="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573181" y="122201"/>
        <a:ext cx="1984592" cy="297688"/>
      </dsp:txXfrm>
    </dsp:sp>
    <dsp:sp modelId="{131D1178-EA3A-4F2C-88E6-ABC757771136}">
      <dsp:nvSpPr>
        <dsp:cNvPr id="0" name=""/>
        <dsp:cNvSpPr/>
      </dsp:nvSpPr>
      <dsp:spPr>
        <a:xfrm>
          <a:off x="226026" y="515553"/>
          <a:ext cx="2678901" cy="198459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38921-EE56-4D00-B65B-7E6FCF21F228}">
      <dsp:nvSpPr>
        <dsp:cNvPr id="0" name=""/>
        <dsp:cNvSpPr/>
      </dsp:nvSpPr>
      <dsp:spPr>
        <a:xfrm>
          <a:off x="3464044" y="122201"/>
          <a:ext cx="1984592" cy="2976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1910" rIns="41910" bIns="0" numCol="1" spcCol="1270" anchor="b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3464044" y="122201"/>
        <a:ext cx="1984592" cy="297688"/>
      </dsp:txXfrm>
    </dsp:sp>
    <dsp:sp modelId="{BD95FBC4-241C-4F9A-B878-FCCF254D57AD}">
      <dsp:nvSpPr>
        <dsp:cNvPr id="0" name=""/>
        <dsp:cNvSpPr/>
      </dsp:nvSpPr>
      <dsp:spPr>
        <a:xfrm>
          <a:off x="3114716" y="515553"/>
          <a:ext cx="2683248" cy="1984592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Grid">
  <dgm:title val=""/>
  <dgm:desc val=""/>
  <dgm:catLst>
    <dgm:cat type="picture" pri="11000"/>
    <dgm:cat type="pictureconvert" pri="1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lte" val="4">
        <dgm:choose name="Name3">
          <dgm:if name="Name4" func="var" arg="dir" op="equ" val="norm">
            <dgm:alg type="snake">
              <dgm:param type="off" val="ctr"/>
              <dgm:param type="bkpt" val="fixed"/>
              <dgm:param type="bkPtFixedVal" val="2"/>
            </dgm:alg>
          </dgm:if>
          <dgm:else name="Name5">
            <dgm:alg type="snake">
              <dgm:param type="off" val="ctr"/>
              <dgm:param type="grDir" val="tR"/>
              <dgm:param type="bkpt" val="fixed"/>
              <dgm:param type="bkPtFixedVal" val="2"/>
            </dgm:alg>
          </dgm:else>
        </dgm:choose>
      </dgm:if>
      <dgm:else name="Name6">
        <dgm:choose name="Name7">
          <dgm:if name="Name8" axis="ch" ptType="node" func="cnt" op="lte" val="9">
            <dgm:choose name="Name9">
              <dgm:if name="Name10" func="var" arg="dir" op="equ" val="norm">
                <dgm:alg type="snake">
                  <dgm:param type="off" val="ctr"/>
                  <dgm:param type="bkpt" val="fixed"/>
                  <dgm:param type="bkPtFixedVal" val="3"/>
                </dgm:alg>
              </dgm:if>
              <dgm:else name="Name11">
                <dgm:alg type="snake">
                  <dgm:param type="off" val="ctr"/>
                  <dgm:param type="grDir" val="tR"/>
                  <dgm:param type="bkpt" val="fixed"/>
                  <dgm:param type="bkPtFixedVal" val="3"/>
                </dgm:alg>
              </dgm:else>
            </dgm:choose>
          </dgm:if>
          <dgm:else name="Name12">
            <dgm:choose name="Name13">
              <dgm:if name="Name14" axis="ch" ptType="node" func="cnt" op="lte" val="16">
                <dgm:choose name="Name15">
                  <dgm:if name="Name16" func="var" arg="dir" op="equ" val="norm">
                    <dgm:alg type="snake">
                      <dgm:param type="off" val="ctr"/>
                      <dgm:param type="bkpt" val="fixed"/>
                      <dgm:param type="bkPtFixedVal" val="4"/>
                    </dgm:alg>
                  </dgm:if>
                  <dgm:else name="Name17">
                    <dgm:alg type="snake">
                      <dgm:param type="off" val="ctr"/>
                      <dgm:param type="grDir" val="tR"/>
                      <dgm:param type="bkpt" val="fixed"/>
                      <dgm:param type="bkPtFixedVal" val="4"/>
                    </dgm:alg>
                  </dgm:else>
                </dgm:choose>
              </dgm:if>
              <dgm:else name="Name18">
                <dgm:choose name="Name19">
                  <dgm:if name="Name20" axis="ch" ptType="node" func="cnt" op="lte" val="25">
                    <dgm:choose name="Name21">
                      <dgm:if name="Name22" func="var" arg="dir" op="equ" val="norm">
                        <dgm:alg type="snake">
                          <dgm:param type="off" val="ctr"/>
                          <dgm:param type="bkpt" val="fixed"/>
                          <dgm:param type="bkPtFixedVal" val="5"/>
                        </dgm:alg>
                      </dgm:if>
                      <dgm:else name="Name23">
                        <dgm:alg type="snake">
                          <dgm:param type="off" val="ctr"/>
                          <dgm:param type="grDir" val="tR"/>
                          <dgm:param type="bkpt" val="fixed"/>
                          <dgm:param type="bkPtFixedVal" val="5"/>
                        </dgm:alg>
                      </dgm:else>
                    </dgm:choose>
                  </dgm:if>
                  <dgm:else name="Name24">
                    <dgm:choose name="Name25">
                      <dgm:if name="Name26" func="var" arg="dir" op="equ" val="norm">
                        <dgm:alg type="snake">
                          <dgm:param type="off" val="ctr"/>
                        </dgm:alg>
                      </dgm:if>
                      <dgm:else name="Name27">
                        <dgm:alg type="snake">
                          <dgm:param type="off" val="ctr"/>
                          <dgm:param type="grDir" val="tR"/>
                        </dgm:alg>
                      </dgm:else>
                    </dgm:choose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h" fact="0.8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7568"/>
        </dgm:alg>
        <dgm:shape xmlns:r="http://schemas.openxmlformats.org/officeDocument/2006/relationships" r:blip="">
          <dgm:adjLst/>
        </dgm:shape>
        <dgm:constrLst>
          <dgm:constr type="l" for="ch" forName="rect1" refType="w" fact="0"/>
          <dgm:constr type="t" for="ch" forName="rect1" refType="h" fact="0.15"/>
          <dgm:constr type="w" for="ch" forName="rect1" refType="w"/>
          <dgm:constr type="h" for="ch" forName="rect1" refType="w"/>
          <dgm:constr type="l" for="ch" forName="rect2" refType="w" fact="0"/>
          <dgm:constr type="t" for="ch" forName="rect2" refType="h" fact="0"/>
          <dgm:constr type="w" for="ch" forName="rect2" refType="w"/>
          <dgm:constr type="h" for="ch" forName="rect2" refType="w" fact="0.15"/>
        </dgm:constrLst>
        <dgm:layoutNode name="rect2" styleLbl="revTx">
          <dgm:varLst>
            <dgm:bulletEnabled val="1"/>
          </dgm:varLst>
          <dgm:alg type="tx">
            <dgm:param type="stBulletLvl" val="3"/>
            <dgm:param type="parTxLTRAlign" val="l"/>
            <dgm:param type="parTxRTLAlign" val="r"/>
            <dgm:param type="txAnchorVert" val="b"/>
            <dgm:param type="txAnchorVertCh" val="b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"/>
            <dgm:constr type="rMarg" refType="primFontSz" fact="0.3"/>
            <dgm:constr type="tMarg" refType="primFontSz" fact="0.3"/>
            <dgm:constr type="bMarg" refType="primFontSz" fact="0"/>
            <dgm:constr type="secFontSz" refType="primFontSz" fact="0.8"/>
          </dgm:constrLst>
          <dgm:ruleLst>
            <dgm:rule type="primFontSz" val="5" fact="NaN" max="NaN"/>
          </dgm:ruleLst>
        </dgm:layoutNode>
        <dgm:layoutNode name="rect1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59D8E-2532-4A22-BE01-185D424793D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51388"/>
            <a:ext cx="5378450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8413" y="9378950"/>
            <a:ext cx="29146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5D1C3-9ABE-4E61-AF84-7769F73FAF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773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5D1C3-9ABE-4E61-AF84-7769F73FAF9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219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056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5335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853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761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38357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199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541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436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41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53369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986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665E-5158-40CC-9CFC-4A416459171F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5998-6CBA-49C9-941A-748F3BE503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4725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A06D0A42-33D3-470E-8F1C-432CD2CABD32}"/>
              </a:ext>
            </a:extLst>
          </p:cNvPr>
          <p:cNvGrpSpPr/>
          <p:nvPr/>
        </p:nvGrpSpPr>
        <p:grpSpPr>
          <a:xfrm>
            <a:off x="6201919" y="3643315"/>
            <a:ext cx="5616624" cy="3144057"/>
            <a:chOff x="0" y="-34177"/>
            <a:chExt cx="3567448" cy="1699015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3D59161D-0DBE-4EB8-88A9-A59834BC0FBC}"/>
                </a:ext>
              </a:extLst>
            </p:cNvPr>
            <p:cNvSpPr/>
            <p:nvPr/>
          </p:nvSpPr>
          <p:spPr>
            <a:xfrm>
              <a:off x="0" y="-34177"/>
              <a:ext cx="3567448" cy="304782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dirty="0">
                  <a:solidFill>
                    <a:schemeClr val="bg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АНОНС мероприятий в поддержку проекта  </a:t>
              </a:r>
              <a:endParaRPr lang="ru-RU" sz="1400" b="1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10" name="Текстовое поле 200">
              <a:extLst>
                <a:ext uri="{FF2B5EF4-FFF2-40B4-BE49-F238E27FC236}">
                  <a16:creationId xmlns="" xmlns:a16="http://schemas.microsoft.com/office/drawing/2014/main" id="{75C9BCAD-90A9-4AF3-AB85-C37D149C095B}"/>
                </a:ext>
              </a:extLst>
            </p:cNvPr>
            <p:cNvSpPr txBox="1"/>
            <p:nvPr/>
          </p:nvSpPr>
          <p:spPr>
            <a:xfrm>
              <a:off x="0" y="217861"/>
              <a:ext cx="3567448" cy="1446977"/>
            </a:xfrm>
            <a:prstGeom prst="rect">
              <a:avLst/>
            </a:prstGeom>
            <a:solidFill>
              <a:schemeClr val="accent2"/>
            </a:solidFill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91440" rIns="9144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Анкетирование по профориентации «Определение типа </a:t>
              </a:r>
              <a:r>
                <a:rPr lang="ru-RU" sz="1400" smtClean="0">
                  <a:latin typeface="Times New Roman" pitchFamily="18" charset="0"/>
                  <a:cs typeface="Times New Roman" pitchFamily="18" charset="0"/>
                </a:rPr>
                <a:t>будущей </a:t>
              </a:r>
              <a:r>
                <a:rPr lang="ru-RU" sz="1400" smtClean="0">
                  <a:latin typeface="Times New Roman" pitchFamily="18" charset="0"/>
                  <a:cs typeface="Times New Roman" pitchFamily="18" charset="0"/>
                </a:rPr>
                <a:t>профессии» </a:t>
              </a:r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(по методике Е.К. Климова)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 Дата проведения: 16 ноября 2020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Место проведения: ГБОУ школа-интернат №22 (ул. Чернова, дом 13, лит.А)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Организатор: ГБОУ школа-интернат №22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Форма организации (очная): анкетирование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400" dirty="0" smtClean="0">
                  <a:latin typeface="Times New Roman" pitchFamily="18" charset="0"/>
                  <a:cs typeface="Times New Roman" pitchFamily="18" charset="0"/>
                </a:rPr>
                <a:t>Целевая аудитория: обучающиеся 9А и  10А классы</a:t>
              </a:r>
              <a:endParaRPr lang="ru-RU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="" xmlns:a16="http://schemas.microsoft.com/office/drawing/2014/main" id="{589C9768-BE63-40F7-833F-20A88263601C}"/>
              </a:ext>
            </a:extLst>
          </p:cNvPr>
          <p:cNvGrpSpPr/>
          <p:nvPr/>
        </p:nvGrpSpPr>
        <p:grpSpPr>
          <a:xfrm>
            <a:off x="373459" y="867457"/>
            <a:ext cx="5616624" cy="3036895"/>
            <a:chOff x="202816" y="900200"/>
            <a:chExt cx="5616624" cy="3036895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9A067CD2-9107-452A-8A18-D9DEB0E0DE60}"/>
                </a:ext>
              </a:extLst>
            </p:cNvPr>
            <p:cNvSpPr/>
            <p:nvPr/>
          </p:nvSpPr>
          <p:spPr>
            <a:xfrm>
              <a:off x="202816" y="900200"/>
              <a:ext cx="5616624" cy="430706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i="1">
                  <a:solidFill>
                    <a:schemeClr val="bg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« </a:t>
              </a:r>
              <a:r>
                <a:rPr lang="ru-RU" sz="1400" b="1" i="1" smtClean="0">
                  <a:solidFill>
                    <a:schemeClr val="bg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МОЯ БУДУЩАЯ ПРОФЕССИЯ» </a:t>
              </a:r>
              <a:endParaRPr lang="ru-RU" sz="1400" b="1" i="1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13" name="Текстовое поле 200">
              <a:extLst>
                <a:ext uri="{FF2B5EF4-FFF2-40B4-BE49-F238E27FC236}">
                  <a16:creationId xmlns="" xmlns:a16="http://schemas.microsoft.com/office/drawing/2014/main" id="{F98E3ED3-7716-4665-B293-57A541A61F9E}"/>
                </a:ext>
              </a:extLst>
            </p:cNvPr>
            <p:cNvSpPr txBox="1"/>
            <p:nvPr/>
          </p:nvSpPr>
          <p:spPr>
            <a:xfrm>
              <a:off x="202816" y="1302399"/>
              <a:ext cx="5616624" cy="2634696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91440" rIns="9144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Дата проведения: 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16 октября 2020 г.</a:t>
              </a:r>
              <a:endParaRPr lang="ru-RU" sz="1400" dirty="0" smtClean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Место проведения: ГБОУ школа-интернат №22 (ул. Чернова, дом 13, лит. А)</a:t>
              </a:r>
              <a:endParaRPr lang="ru-RU" sz="1400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Организатор:  </a:t>
              </a:r>
              <a:r>
                <a:rPr lang="ru-RU" sz="1400" dirty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ГБОУ </a:t>
              </a: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школа-интернат №22</a:t>
              </a:r>
              <a:endParaRPr lang="ru-RU" sz="1400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Форма организации </a:t>
              </a: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(очная</a:t>
              </a: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): занятие</a:t>
              </a:r>
              <a:endParaRPr lang="ru-RU" sz="1400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ОУ, принявшие </a:t>
              </a: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участие: 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ГБОУ школа-интернат №22  (9 А класс)</a:t>
              </a:r>
              <a:endParaRPr lang="ru-RU" sz="1400" dirty="0">
                <a:solidFill>
                  <a:schemeClr val="bg1"/>
                </a:solidFill>
                <a:effectLst/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r>
                <a:rPr lang="ru-RU" sz="1400" dirty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Количество </a:t>
              </a:r>
              <a:r>
                <a:rPr lang="ru-RU" sz="1400" dirty="0" smtClean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участников: 15 </a:t>
              </a:r>
              <a:r>
                <a:rPr lang="ru-RU" sz="1400" dirty="0">
                  <a:solidFill>
                    <a:schemeClr val="bg1"/>
                  </a:solidFill>
                  <a:effectLst/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человек</a:t>
              </a:r>
            </a:p>
            <a:p>
              <a:endParaRPr lang="ru-RU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  <a:p>
              <a:endParaRPr lang="ru-RU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="" xmlns:a16="http://schemas.microsoft.com/office/drawing/2014/main" id="{217C7EFF-F8CB-4D3D-9ECC-0E70450B2032}"/>
              </a:ext>
            </a:extLst>
          </p:cNvPr>
          <p:cNvGrpSpPr/>
          <p:nvPr/>
        </p:nvGrpSpPr>
        <p:grpSpPr>
          <a:xfrm>
            <a:off x="6201919" y="857538"/>
            <a:ext cx="5616624" cy="2785777"/>
            <a:chOff x="6353811" y="950104"/>
            <a:chExt cx="5616624" cy="2082787"/>
          </a:xfrm>
        </p:grpSpPr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0549921E-42DB-478A-B11D-E8BC15809551}"/>
                </a:ext>
              </a:extLst>
            </p:cNvPr>
            <p:cNvSpPr/>
            <p:nvPr/>
          </p:nvSpPr>
          <p:spPr>
            <a:xfrm>
              <a:off x="6353811" y="950104"/>
              <a:ext cx="5616624" cy="430706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b="1" dirty="0">
                  <a:solidFill>
                    <a:schemeClr val="bg1"/>
                  </a:solidFill>
                  <a:latin typeface="Times New Roman" pitchFamily="18" charset="0"/>
                  <a:ea typeface="Times New Roman" panose="02020603050405020304" pitchFamily="18" charset="0"/>
                  <a:cs typeface="Times New Roman" pitchFamily="18" charset="0"/>
                </a:rPr>
                <a:t>Результаты мероприятия / отзывы организаторов, участников </a:t>
              </a:r>
              <a:endParaRPr lang="ru-RU" sz="1400" b="1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sp>
          <p:nvSpPr>
            <p:cNvPr id="16" name="Текстовое поле 200">
              <a:extLst>
                <a:ext uri="{FF2B5EF4-FFF2-40B4-BE49-F238E27FC236}">
                  <a16:creationId xmlns="" xmlns:a16="http://schemas.microsoft.com/office/drawing/2014/main" id="{21E47F0A-4942-46A8-A554-A74E4C058237}"/>
                </a:ext>
              </a:extLst>
            </p:cNvPr>
            <p:cNvSpPr txBox="1"/>
            <p:nvPr/>
          </p:nvSpPr>
          <p:spPr>
            <a:xfrm>
              <a:off x="6353811" y="1352303"/>
              <a:ext cx="5616624" cy="1680588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91440" rIns="9144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Обучающиеся расширили представления о мире профессий, получили знания о способах поиска информации, связанной с выбором профессии.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 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rPr>
                <a:t>Занятие способствовало развитию интереса обучающихся и сознательного отношения к выбору профессии.</a:t>
              </a:r>
              <a:endParaRPr lang="ru-RU" sz="1400" i="1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743B5692-B560-41F6-AED8-D33E96C94D38}"/>
              </a:ext>
            </a:extLst>
          </p:cNvPr>
          <p:cNvSpPr/>
          <p:nvPr/>
        </p:nvSpPr>
        <p:spPr>
          <a:xfrm>
            <a:off x="178294" y="237442"/>
            <a:ext cx="11835412" cy="230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1200"/>
              </a:spcAft>
            </a:pPr>
            <a:r>
              <a:rPr lang="ru-RU" sz="1400" b="1" cap="all" dirty="0">
                <a:solidFill>
                  <a:schemeClr val="accent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Событие в рамках проекта </a:t>
            </a:r>
            <a:r>
              <a:rPr lang="ru-RU" sz="1400" b="1" cap="all" dirty="0" smtClean="0">
                <a:solidFill>
                  <a:schemeClr val="accent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«</a:t>
            </a:r>
            <a:r>
              <a:rPr lang="ru-RU" sz="1400" b="1" i="1" cap="all" dirty="0" smtClean="0">
                <a:solidFill>
                  <a:schemeClr val="accent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ШКОЛА </a:t>
            </a:r>
            <a:r>
              <a:rPr lang="ru-RU" sz="1400" b="1" i="1" cap="all" dirty="0" smtClean="0">
                <a:solidFill>
                  <a:schemeClr val="accent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жизни</a:t>
            </a:r>
            <a:r>
              <a:rPr lang="ru-RU" sz="1400" b="1" cap="all" dirty="0" smtClean="0">
                <a:solidFill>
                  <a:schemeClr val="accent1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</a:t>
            </a:r>
            <a:endParaRPr lang="ru-RU" sz="1400" b="1" cap="all" dirty="0">
              <a:solidFill>
                <a:schemeClr val="accent1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="" xmlns:a16="http://schemas.microsoft.com/office/drawing/2014/main" id="{837B6009-8E2E-4EF4-8567-53D92919765A}"/>
              </a:ext>
            </a:extLst>
          </p:cNvPr>
          <p:cNvGrpSpPr/>
          <p:nvPr/>
        </p:nvGrpSpPr>
        <p:grpSpPr>
          <a:xfrm>
            <a:off x="170644" y="3706560"/>
            <a:ext cx="6023991" cy="3017608"/>
            <a:chOff x="1" y="3739303"/>
            <a:chExt cx="6023991" cy="3017608"/>
          </a:xfrm>
        </p:grpSpPr>
        <p:graphicFrame>
          <p:nvGraphicFramePr>
            <p:cNvPr id="21" name="Схема 20">
              <a:extLst>
                <a:ext uri="{FF2B5EF4-FFF2-40B4-BE49-F238E27FC236}">
                  <a16:creationId xmlns="" xmlns:a16="http://schemas.microsoft.com/office/drawing/2014/main" id="{405E6E41-B8EB-42BD-9F55-AC5B6FB059E3}"/>
                </a:ext>
              </a:extLst>
            </p:cNvPr>
            <p:cNvGraphicFramePr/>
            <p:nvPr>
              <p:extLst>
                <p:ext uri="{D42A27DB-BD31-4B8C-83A1-F6EECF244321}">
                  <p14:modId xmlns="" xmlns:p14="http://schemas.microsoft.com/office/powerpoint/2010/main" val="3343368838"/>
                </p:ext>
              </p:extLst>
            </p:nvPr>
          </p:nvGraphicFramePr>
          <p:xfrm>
            <a:off x="1" y="4134564"/>
            <a:ext cx="6023991" cy="262234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3" name="Группа 2">
              <a:extLst>
                <a:ext uri="{FF2B5EF4-FFF2-40B4-BE49-F238E27FC236}">
                  <a16:creationId xmlns="" xmlns:a16="http://schemas.microsoft.com/office/drawing/2014/main" id="{B5060A15-09DB-48E9-B64A-9CB5F31BE1E2}"/>
                </a:ext>
              </a:extLst>
            </p:cNvPr>
            <p:cNvGrpSpPr/>
            <p:nvPr/>
          </p:nvGrpSpPr>
          <p:grpSpPr>
            <a:xfrm>
              <a:off x="205524" y="3739303"/>
              <a:ext cx="5616624" cy="1051211"/>
              <a:chOff x="0" y="0"/>
              <a:chExt cx="3567448" cy="672051"/>
            </a:xfrm>
          </p:grpSpPr>
          <p:sp>
            <p:nvSpPr>
              <p:cNvPr id="4" name="Прямоугольник 3">
                <a:extLst>
                  <a:ext uri="{FF2B5EF4-FFF2-40B4-BE49-F238E27FC236}">
                    <a16:creationId xmlns="" xmlns:a16="http://schemas.microsoft.com/office/drawing/2014/main" id="{1E177D2D-80AC-4E71-B0D1-265514CE011E}"/>
                  </a:ext>
                </a:extLst>
              </p:cNvPr>
              <p:cNvSpPr/>
              <p:nvPr/>
            </p:nvSpPr>
            <p:spPr>
              <a:xfrm>
                <a:off x="0" y="0"/>
                <a:ext cx="3567448" cy="270605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1400" b="1" dirty="0">
                    <a:solidFill>
                      <a:schemeClr val="bg1"/>
                    </a:solidFill>
                    <a:latin typeface="Times New Roman" pitchFamily="18" charset="0"/>
                    <a:ea typeface="Times New Roman" panose="02020603050405020304" pitchFamily="18" charset="0"/>
                    <a:cs typeface="Times New Roman" pitchFamily="18" charset="0"/>
                  </a:rPr>
                  <a:t>Публикации в СМИ, в сети Интернет (ПОСТ-РЕЛИЗ) </a:t>
                </a:r>
                <a:endParaRPr lang="ru-RU" sz="1400" b="1" dirty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endParaRPr>
              </a:p>
            </p:txBody>
          </p:sp>
          <p:sp>
            <p:nvSpPr>
              <p:cNvPr id="5" name="Текстовое поле 200">
                <a:extLst>
                  <a:ext uri="{FF2B5EF4-FFF2-40B4-BE49-F238E27FC236}">
                    <a16:creationId xmlns="" xmlns:a16="http://schemas.microsoft.com/office/drawing/2014/main" id="{0894C50D-1C4E-4D7F-9F80-4D153E9AAFFD}"/>
                  </a:ext>
                </a:extLst>
              </p:cNvPr>
              <p:cNvSpPr txBox="1"/>
              <p:nvPr/>
            </p:nvSpPr>
            <p:spPr>
              <a:xfrm>
                <a:off x="0" y="252695"/>
                <a:ext cx="3567448" cy="419356"/>
              </a:xfrm>
              <a:prstGeom prst="rect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91440" rIns="9144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ru-RU" sz="1400" i="1" cap="all" dirty="0" smtClean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ru-RU" sz="1400" i="1" cap="all" dirty="0">
                  <a:solidFill>
                    <a:schemeClr val="bg1"/>
                  </a:solidFill>
                  <a:latin typeface="Times New Roman" pitchFamily="18" charset="0"/>
                  <a:ea typeface="Calibri" panose="020F0502020204030204" pitchFamily="34" charset="0"/>
                  <a:cs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534319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</TotalTime>
  <Words>129</Words>
  <Application>Microsoft Office PowerPoint</Application>
  <PresentationFormat>Произвольный</PresentationFormat>
  <Paragraphs>25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Мостовская Анастасия Александровна</dc:creator>
  <cp:lastModifiedBy>пользователь</cp:lastModifiedBy>
  <cp:revision>29</cp:revision>
  <cp:lastPrinted>2020-11-06T06:53:04Z</cp:lastPrinted>
  <dcterms:created xsi:type="dcterms:W3CDTF">2020-11-06T05:30:17Z</dcterms:created>
  <dcterms:modified xsi:type="dcterms:W3CDTF">2020-11-12T10:37:14Z</dcterms:modified>
</cp:coreProperties>
</file>