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5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69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B4"/>
    <a:srgbClr val="E69451"/>
    <a:srgbClr val="CCCBC0"/>
    <a:srgbClr val="424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07913960982756"/>
          <c:y val="1.0998670061475323E-2"/>
          <c:w val="0.56963097448936495"/>
          <c:h val="0.8068399640641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922-4831-AD9C-9F48FDDECBCC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22-4831-AD9C-9F48FDDECBCC}"/>
              </c:ext>
            </c:extLst>
          </c:dPt>
          <c:dLbls>
            <c:dLbl>
              <c:idx val="0"/>
              <c:layout>
                <c:manualLayout>
                  <c:x val="-0.1572080421127135"/>
                  <c:y val="-6.7456180902988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A07E63-E178-4868-B4B2-C8A44104421B}" type="VALUE">
                      <a:rPr lang="en-US" sz="2400" b="1"/>
                      <a:pPr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22846441947566"/>
                      <c:h val="0.1261847508720369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22-4831-AD9C-9F48FDDECBCC}"/>
                </c:ext>
              </c:extLst>
            </c:dLbl>
            <c:dLbl>
              <c:idx val="1"/>
              <c:layout>
                <c:manualLayout>
                  <c:x val="0.16524145507092508"/>
                  <c:y val="0.111123789511757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C70DE8-3942-4243-BA03-4BD00E433CCD}" type="VALUE">
                      <a:rPr lang="en-US" sz="2400" b="1"/>
                      <a:pPr>
                        <a:defRPr b="1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3782771535579"/>
                      <c:h val="0.121213426021793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922-4831-AD9C-9F48FDDEC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Легкая степень умственной отсталости</c:v>
                </c:pt>
                <c:pt idx="1">
                  <c:v>Умеренная и тяжелая степень умственной отсталости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2-4831-AD9C-9F48FDDECBC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17237931913206"/>
          <c:w val="1"/>
          <c:h val="0.17336223225794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alpha val="99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652A1C-C836-4C82-B722-0584A8A3205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12184A-B238-4278-838C-8946F4043C74}">
      <dgm:prSet phldrT="[Текст]"/>
      <dgm:spPr/>
      <dgm:t>
        <a:bodyPr/>
        <a:lstStyle/>
        <a:p>
          <a:r>
            <a:rPr lang="ru-RU" dirty="0"/>
            <a:t>Диагностическое</a:t>
          </a:r>
        </a:p>
      </dgm:t>
    </dgm:pt>
    <dgm:pt modelId="{9824626C-070C-4C29-BA82-E5A759C38F6C}" type="parTrans" cxnId="{1D77339D-1D70-4D56-AA82-5C95C6999DAB}">
      <dgm:prSet/>
      <dgm:spPr/>
      <dgm:t>
        <a:bodyPr/>
        <a:lstStyle/>
        <a:p>
          <a:endParaRPr lang="ru-RU"/>
        </a:p>
      </dgm:t>
    </dgm:pt>
    <dgm:pt modelId="{88CD46FA-87BC-41A8-87FE-C653DF9C0110}" type="sibTrans" cxnId="{1D77339D-1D70-4D56-AA82-5C95C6999DAB}">
      <dgm:prSet/>
      <dgm:spPr/>
      <dgm:t>
        <a:bodyPr/>
        <a:lstStyle/>
        <a:p>
          <a:endParaRPr lang="ru-RU"/>
        </a:p>
      </dgm:t>
    </dgm:pt>
    <dgm:pt modelId="{2BA8D47C-8045-4F6B-8A53-42C4DF485B2E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Обследование  учащихся</a:t>
          </a:r>
          <a:endParaRPr lang="ru-RU" dirty="0">
            <a:solidFill>
              <a:schemeClr val="tx1"/>
            </a:solidFill>
          </a:endParaRPr>
        </a:p>
      </dgm:t>
    </dgm:pt>
    <dgm:pt modelId="{CF1C43DA-2775-48FC-9090-34EBFBD9B750}" type="parTrans" cxnId="{7E044174-C151-4C3C-ABA4-32B922178D15}">
      <dgm:prSet/>
      <dgm:spPr/>
      <dgm:t>
        <a:bodyPr/>
        <a:lstStyle/>
        <a:p>
          <a:endParaRPr lang="ru-RU"/>
        </a:p>
      </dgm:t>
    </dgm:pt>
    <dgm:pt modelId="{481C9118-2AFE-475E-AF65-4AA0F08853F1}" type="sibTrans" cxnId="{7E044174-C151-4C3C-ABA4-32B922178D15}">
      <dgm:prSet/>
      <dgm:spPr/>
      <dgm:t>
        <a:bodyPr/>
        <a:lstStyle/>
        <a:p>
          <a:endParaRPr lang="ru-RU"/>
        </a:p>
      </dgm:t>
    </dgm:pt>
    <dgm:pt modelId="{72D44828-9E51-404E-AD4B-3045B0922A58}">
      <dgm:prSet phldrT="[Текст]"/>
      <dgm:spPr/>
      <dgm:t>
        <a:bodyPr/>
        <a:lstStyle/>
        <a:p>
          <a:r>
            <a:rPr lang="ru-RU" dirty="0"/>
            <a:t>Коррекционно-развивающее</a:t>
          </a:r>
        </a:p>
      </dgm:t>
    </dgm:pt>
    <dgm:pt modelId="{3B0FBE38-F0C9-4EAB-AFE7-922838494238}" type="parTrans" cxnId="{9182D3CF-88BB-48D3-9003-17E5BCEBCB8C}">
      <dgm:prSet/>
      <dgm:spPr/>
      <dgm:t>
        <a:bodyPr/>
        <a:lstStyle/>
        <a:p>
          <a:endParaRPr lang="ru-RU"/>
        </a:p>
      </dgm:t>
    </dgm:pt>
    <dgm:pt modelId="{E2BC46E4-1D09-451F-94C2-A1951B1AF666}" type="sibTrans" cxnId="{9182D3CF-88BB-48D3-9003-17E5BCEBCB8C}">
      <dgm:prSet/>
      <dgm:spPr/>
      <dgm:t>
        <a:bodyPr/>
        <a:lstStyle/>
        <a:p>
          <a:endParaRPr lang="ru-RU"/>
        </a:p>
      </dgm:t>
    </dgm:pt>
    <dgm:pt modelId="{75D76EDF-4D21-479E-AB19-40F25B9A64B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Проведение  групповых и индивидуальных  занятий   и уроков</a:t>
          </a:r>
          <a:endParaRPr lang="ru-RU" dirty="0">
            <a:solidFill>
              <a:schemeClr val="tx1"/>
            </a:solidFill>
          </a:endParaRPr>
        </a:p>
      </dgm:t>
    </dgm:pt>
    <dgm:pt modelId="{35565507-4066-4767-B540-983ADF25E764}" type="parTrans" cxnId="{A0ED38B8-248C-4CE9-930A-CB22FBFA4BAB}">
      <dgm:prSet/>
      <dgm:spPr/>
      <dgm:t>
        <a:bodyPr/>
        <a:lstStyle/>
        <a:p>
          <a:endParaRPr lang="ru-RU"/>
        </a:p>
      </dgm:t>
    </dgm:pt>
    <dgm:pt modelId="{40E2E0A0-F50E-435D-99AB-D224481670AA}" type="sibTrans" cxnId="{A0ED38B8-248C-4CE9-930A-CB22FBFA4BAB}">
      <dgm:prSet/>
      <dgm:spPr/>
      <dgm:t>
        <a:bodyPr/>
        <a:lstStyle/>
        <a:p>
          <a:endParaRPr lang="ru-RU"/>
        </a:p>
      </dgm:t>
    </dgm:pt>
    <dgm:pt modelId="{CC773E0F-54DE-46C2-A7A2-3BF220B422A3}">
      <dgm:prSet phldrT="[Текст]"/>
      <dgm:spPr/>
      <dgm:t>
        <a:bodyPr/>
        <a:lstStyle/>
        <a:p>
          <a:r>
            <a:rPr lang="ru-RU" dirty="0"/>
            <a:t>    Консультативное	</a:t>
          </a:r>
        </a:p>
      </dgm:t>
    </dgm:pt>
    <dgm:pt modelId="{7B0974DF-35B8-4D5C-9AE9-22A0A63F2F3B}" type="parTrans" cxnId="{4469ADB6-6148-42E4-A4D3-CBB357BE751A}">
      <dgm:prSet/>
      <dgm:spPr/>
      <dgm:t>
        <a:bodyPr/>
        <a:lstStyle/>
        <a:p>
          <a:endParaRPr lang="ru-RU"/>
        </a:p>
      </dgm:t>
    </dgm:pt>
    <dgm:pt modelId="{7BE73C50-668A-4333-A28C-441AA4A8AE2D}" type="sibTrans" cxnId="{4469ADB6-6148-42E4-A4D3-CBB357BE751A}">
      <dgm:prSet/>
      <dgm:spPr/>
      <dgm:t>
        <a:bodyPr/>
        <a:lstStyle/>
        <a:p>
          <a:endParaRPr lang="ru-RU"/>
        </a:p>
      </dgm:t>
    </dgm:pt>
    <dgm:pt modelId="{DDE11B97-9C2D-4408-A3F2-84C941F840AF}">
      <dgm:prSet phldrT="[Текст]"/>
      <dgm:spPr/>
      <dgm:t>
        <a:bodyPr/>
        <a:lstStyle/>
        <a:p>
          <a:r>
            <a:rPr lang="ru-RU" dirty="0"/>
            <a:t>Образовательное</a:t>
          </a:r>
        </a:p>
      </dgm:t>
    </dgm:pt>
    <dgm:pt modelId="{90C3BCEA-BE7D-4EE7-AA72-25364E145345}" type="parTrans" cxnId="{479D1BA6-3DBA-4F96-8C2B-A7FEB25B8EEC}">
      <dgm:prSet/>
      <dgm:spPr/>
      <dgm:t>
        <a:bodyPr/>
        <a:lstStyle/>
        <a:p>
          <a:endParaRPr lang="ru-RU"/>
        </a:p>
      </dgm:t>
    </dgm:pt>
    <dgm:pt modelId="{99387CB4-CA19-4D31-820F-52D6E0B97585}" type="sibTrans" cxnId="{479D1BA6-3DBA-4F96-8C2B-A7FEB25B8EEC}">
      <dgm:prSet/>
      <dgm:spPr/>
      <dgm:t>
        <a:bodyPr/>
        <a:lstStyle/>
        <a:p>
          <a:endParaRPr lang="ru-RU"/>
        </a:p>
      </dgm:t>
    </dgm:pt>
    <dgm:pt modelId="{BEF3510F-423F-4559-95F1-9AEF31F09003}">
      <dgm:prSet phldrT="[Текст]"/>
      <dgm:spPr/>
      <dgm:t>
        <a:bodyPr/>
        <a:lstStyle/>
        <a:p>
          <a:r>
            <a:rPr lang="ru-RU" dirty="0"/>
            <a:t>Организационное</a:t>
          </a:r>
        </a:p>
      </dgm:t>
    </dgm:pt>
    <dgm:pt modelId="{E6A9E5D4-4387-4CD5-BC6B-9AB5615356D2}" type="parTrans" cxnId="{944F7518-159B-40AA-BF3F-9856565C186C}">
      <dgm:prSet/>
      <dgm:spPr/>
      <dgm:t>
        <a:bodyPr/>
        <a:lstStyle/>
        <a:p>
          <a:endParaRPr lang="ru-RU"/>
        </a:p>
      </dgm:t>
    </dgm:pt>
    <dgm:pt modelId="{9BAB446F-7B44-4D1E-B259-11D48E9CCA7A}" type="sibTrans" cxnId="{944F7518-159B-40AA-BF3F-9856565C186C}">
      <dgm:prSet/>
      <dgm:spPr/>
      <dgm:t>
        <a:bodyPr/>
        <a:lstStyle/>
        <a:p>
          <a:endParaRPr lang="ru-RU"/>
        </a:p>
      </dgm:t>
    </dgm:pt>
    <dgm:pt modelId="{6A53E95D-EEB7-4730-AD90-A1C61C86A5C7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Составление индивидуальных и групповых планов занятий</a:t>
          </a:r>
          <a:endParaRPr lang="ru-RU" b="1" dirty="0">
            <a:solidFill>
              <a:schemeClr val="tx1"/>
            </a:solidFill>
          </a:endParaRPr>
        </a:p>
      </dgm:t>
    </dgm:pt>
    <dgm:pt modelId="{E56A94BC-92B1-4DEE-9C2F-3F75F13B97A7}" type="parTrans" cxnId="{7C9389EE-9608-4B0D-9EFD-86A937D919E9}">
      <dgm:prSet/>
      <dgm:spPr/>
      <dgm:t>
        <a:bodyPr/>
        <a:lstStyle/>
        <a:p>
          <a:endParaRPr lang="ru-RU"/>
        </a:p>
      </dgm:t>
    </dgm:pt>
    <dgm:pt modelId="{ECA6085C-1F6A-48A8-A037-507BC2AE11C9}" type="sibTrans" cxnId="{7C9389EE-9608-4B0D-9EFD-86A937D919E9}">
      <dgm:prSet/>
      <dgm:spPr/>
      <dgm:t>
        <a:bodyPr/>
        <a:lstStyle/>
        <a:p>
          <a:endParaRPr lang="ru-RU"/>
        </a:p>
      </dgm:t>
    </dgm:pt>
    <dgm:pt modelId="{59024D61-C524-4D8A-9E9B-A21EEAD7412D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Посещение уроков</a:t>
          </a:r>
        </a:p>
      </dgm:t>
    </dgm:pt>
    <dgm:pt modelId="{00B5918B-0790-4A2D-96F0-81BB01139BA4}" type="parTrans" cxnId="{93CC8CF9-8A45-452B-9994-0A9BA8E021A2}">
      <dgm:prSet/>
      <dgm:spPr/>
      <dgm:t>
        <a:bodyPr/>
        <a:lstStyle/>
        <a:p>
          <a:endParaRPr lang="ru-RU"/>
        </a:p>
      </dgm:t>
    </dgm:pt>
    <dgm:pt modelId="{FBDF83DF-6DFD-413B-A68D-75C14524401A}" type="sibTrans" cxnId="{93CC8CF9-8A45-452B-9994-0A9BA8E021A2}">
      <dgm:prSet/>
      <dgm:spPr/>
      <dgm:t>
        <a:bodyPr/>
        <a:lstStyle/>
        <a:p>
          <a:endParaRPr lang="ru-RU"/>
        </a:p>
      </dgm:t>
    </dgm:pt>
    <dgm:pt modelId="{CBFD9AFE-5EF1-4836-AA51-3E50185D84F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Участие в работе консилиума</a:t>
          </a:r>
        </a:p>
      </dgm:t>
    </dgm:pt>
    <dgm:pt modelId="{413DFD3F-0A2E-4030-90BE-D1EAAECB58EE}" type="parTrans" cxnId="{023ADD76-FFA1-453E-AB76-4E8B5A6FA556}">
      <dgm:prSet/>
      <dgm:spPr/>
      <dgm:t>
        <a:bodyPr/>
        <a:lstStyle/>
        <a:p>
          <a:endParaRPr lang="ru-RU"/>
        </a:p>
      </dgm:t>
    </dgm:pt>
    <dgm:pt modelId="{72A623FD-3C11-4EEE-B7AA-AF17C1A7E09A}" type="sibTrans" cxnId="{023ADD76-FFA1-453E-AB76-4E8B5A6FA556}">
      <dgm:prSet/>
      <dgm:spPr/>
      <dgm:t>
        <a:bodyPr/>
        <a:lstStyle/>
        <a:p>
          <a:endParaRPr lang="ru-RU"/>
        </a:p>
      </dgm:t>
    </dgm:pt>
    <dgm:pt modelId="{8E02371E-8E4B-4640-A840-FF7FCF91A1DC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Анализ проведенного  воздействия на школьников в течение всего учебного года</a:t>
          </a:r>
        </a:p>
      </dgm:t>
    </dgm:pt>
    <dgm:pt modelId="{B39C39BE-0078-454F-9B27-82709E9761BB}" type="parTrans" cxnId="{4E448629-1C60-4455-B203-1BDF1435A2A0}">
      <dgm:prSet/>
      <dgm:spPr/>
      <dgm:t>
        <a:bodyPr/>
        <a:lstStyle/>
        <a:p>
          <a:endParaRPr lang="ru-RU"/>
        </a:p>
      </dgm:t>
    </dgm:pt>
    <dgm:pt modelId="{C0259DDA-9C76-496B-B6C3-DB583DD1EFD1}" type="sibTrans" cxnId="{4E448629-1C60-4455-B203-1BDF1435A2A0}">
      <dgm:prSet/>
      <dgm:spPr/>
      <dgm:t>
        <a:bodyPr/>
        <a:lstStyle/>
        <a:p>
          <a:endParaRPr lang="ru-RU"/>
        </a:p>
      </dgm:t>
    </dgm:pt>
    <dgm:pt modelId="{D40C8952-B23D-4F8E-91C7-CF231EF5278E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Пропаганда здорового образа жизни, консультирование родителей и педагогов</a:t>
          </a:r>
          <a:endParaRPr lang="ru-RU" dirty="0">
            <a:solidFill>
              <a:schemeClr val="tx1"/>
            </a:solidFill>
          </a:endParaRPr>
        </a:p>
      </dgm:t>
    </dgm:pt>
    <dgm:pt modelId="{7C65B2C3-984F-414D-8341-F9DD891E002F}" type="parTrans" cxnId="{FB5B3302-471C-4AC8-8995-B2CCF311913C}">
      <dgm:prSet/>
      <dgm:spPr/>
      <dgm:t>
        <a:bodyPr/>
        <a:lstStyle/>
        <a:p>
          <a:endParaRPr lang="ru-RU"/>
        </a:p>
      </dgm:t>
    </dgm:pt>
    <dgm:pt modelId="{8867D466-8344-4233-9281-BFCBC3D73048}" type="sibTrans" cxnId="{FB5B3302-471C-4AC8-8995-B2CCF311913C}">
      <dgm:prSet/>
      <dgm:spPr/>
      <dgm:t>
        <a:bodyPr/>
        <a:lstStyle/>
        <a:p>
          <a:endParaRPr lang="ru-RU"/>
        </a:p>
      </dgm:t>
    </dgm:pt>
    <dgm:pt modelId="{EF1C7AEB-FC64-491C-89DC-E64C3BA74790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Участие в МО, семинарах, круглых столах, конференциях</a:t>
          </a:r>
        </a:p>
      </dgm:t>
    </dgm:pt>
    <dgm:pt modelId="{D287D847-1FDD-48B8-A6B7-89238FF97696}" type="parTrans" cxnId="{F4CF35A4-6949-413E-ACD9-CE226240A40B}">
      <dgm:prSet/>
      <dgm:spPr/>
      <dgm:t>
        <a:bodyPr/>
        <a:lstStyle/>
        <a:p>
          <a:endParaRPr lang="ru-RU"/>
        </a:p>
      </dgm:t>
    </dgm:pt>
    <dgm:pt modelId="{5E6C4233-0185-48ED-A6AB-7790F1712693}" type="sibTrans" cxnId="{F4CF35A4-6949-413E-ACD9-CE226240A40B}">
      <dgm:prSet/>
      <dgm:spPr/>
      <dgm:t>
        <a:bodyPr/>
        <a:lstStyle/>
        <a:p>
          <a:endParaRPr lang="ru-RU"/>
        </a:p>
      </dgm:t>
    </dgm:pt>
    <dgm:pt modelId="{92667830-B9A4-4EF2-8153-C064282DBB18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Публикации статей, тиражирование опыта, ведение раздела сайта школы</a:t>
          </a:r>
        </a:p>
      </dgm:t>
    </dgm:pt>
    <dgm:pt modelId="{164EBD7F-0008-4918-BC87-D0D2BE8D4410}" type="parTrans" cxnId="{9375BFAD-573D-46E7-878E-A4410198BFE0}">
      <dgm:prSet/>
      <dgm:spPr/>
      <dgm:t>
        <a:bodyPr/>
        <a:lstStyle/>
        <a:p>
          <a:endParaRPr lang="ru-RU"/>
        </a:p>
      </dgm:t>
    </dgm:pt>
    <dgm:pt modelId="{69D82867-C96D-413B-80A7-FD5E3CC6190A}" type="sibTrans" cxnId="{9375BFAD-573D-46E7-878E-A4410198BFE0}">
      <dgm:prSet/>
      <dgm:spPr/>
      <dgm:t>
        <a:bodyPr/>
        <a:lstStyle/>
        <a:p>
          <a:endParaRPr lang="ru-RU"/>
        </a:p>
      </dgm:t>
    </dgm:pt>
    <dgm:pt modelId="{B9F6029A-5155-493E-9265-A04AACE94F26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Проведение открытых мероприятий, уроков, мастер-классов</a:t>
          </a:r>
          <a:endParaRPr lang="ru-RU" dirty="0">
            <a:solidFill>
              <a:schemeClr val="tx1"/>
            </a:solidFill>
          </a:endParaRPr>
        </a:p>
      </dgm:t>
    </dgm:pt>
    <dgm:pt modelId="{A25A0E97-F3F5-44BF-8DC9-6A7564D1CBF9}" type="parTrans" cxnId="{B8197B5E-CB17-4A91-AEFA-5A93413E6485}">
      <dgm:prSet/>
      <dgm:spPr/>
      <dgm:t>
        <a:bodyPr/>
        <a:lstStyle/>
        <a:p>
          <a:endParaRPr lang="ru-RU"/>
        </a:p>
      </dgm:t>
    </dgm:pt>
    <dgm:pt modelId="{0C72E317-D7DF-467E-B5E3-7E6411A3923B}" type="sibTrans" cxnId="{B8197B5E-CB17-4A91-AEFA-5A93413E6485}">
      <dgm:prSet/>
      <dgm:spPr/>
      <dgm:t>
        <a:bodyPr/>
        <a:lstStyle/>
        <a:p>
          <a:endParaRPr lang="ru-RU"/>
        </a:p>
      </dgm:t>
    </dgm:pt>
    <dgm:pt modelId="{3ACC0AA0-31CF-471E-A9F7-8A682584F748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Прохождение курсов повышения квалификации</a:t>
          </a:r>
        </a:p>
      </dgm:t>
    </dgm:pt>
    <dgm:pt modelId="{02E4717E-2225-489F-9CB1-7B5C549D98B8}" type="parTrans" cxnId="{D10B28A9-9B71-497E-9640-EEEB83C4572E}">
      <dgm:prSet/>
      <dgm:spPr/>
      <dgm:t>
        <a:bodyPr/>
        <a:lstStyle/>
        <a:p>
          <a:endParaRPr lang="ru-RU"/>
        </a:p>
      </dgm:t>
    </dgm:pt>
    <dgm:pt modelId="{E816E8C2-75D4-423A-B16E-29131500F5A0}" type="sibTrans" cxnId="{D10B28A9-9B71-497E-9640-EEEB83C4572E}">
      <dgm:prSet/>
      <dgm:spPr/>
      <dgm:t>
        <a:bodyPr/>
        <a:lstStyle/>
        <a:p>
          <a:endParaRPr lang="ru-RU"/>
        </a:p>
      </dgm:t>
    </dgm:pt>
    <dgm:pt modelId="{ED5A5260-3BAE-4CCE-AD30-98CBFF866CD8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Создание предметно-развивающей среды  в  кабинете</a:t>
          </a:r>
        </a:p>
      </dgm:t>
    </dgm:pt>
    <dgm:pt modelId="{874C0F37-6D4C-4291-A1D2-4A06BBA4B164}" type="parTrans" cxnId="{17652498-25FC-4E45-AF45-11AB1ED259AB}">
      <dgm:prSet/>
      <dgm:spPr/>
      <dgm:t>
        <a:bodyPr/>
        <a:lstStyle/>
        <a:p>
          <a:endParaRPr lang="ru-RU"/>
        </a:p>
      </dgm:t>
    </dgm:pt>
    <dgm:pt modelId="{4FB19C4B-C018-4DA9-B021-0338B51A0E1F}" type="sibTrans" cxnId="{17652498-25FC-4E45-AF45-11AB1ED259AB}">
      <dgm:prSet/>
      <dgm:spPr/>
      <dgm:t>
        <a:bodyPr/>
        <a:lstStyle/>
        <a:p>
          <a:endParaRPr lang="ru-RU"/>
        </a:p>
      </dgm:t>
    </dgm:pt>
    <dgm:pt modelId="{5B97234F-CA60-44E8-A94B-6B9E6CBB12E2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Оформление документации</a:t>
          </a:r>
          <a:endParaRPr lang="ru-RU" dirty="0">
            <a:solidFill>
              <a:schemeClr val="tx1"/>
            </a:solidFill>
          </a:endParaRPr>
        </a:p>
      </dgm:t>
    </dgm:pt>
    <dgm:pt modelId="{15272370-87DB-4A5B-9D96-81B9BF803DB7}" type="parTrans" cxnId="{95374F90-AE22-42C4-B495-3A152FF085E6}">
      <dgm:prSet/>
      <dgm:spPr/>
      <dgm:t>
        <a:bodyPr/>
        <a:lstStyle/>
        <a:p>
          <a:endParaRPr lang="ru-RU"/>
        </a:p>
      </dgm:t>
    </dgm:pt>
    <dgm:pt modelId="{C7DDFA75-E977-4B2B-B915-CDA0EC2B8D0A}" type="sibTrans" cxnId="{95374F90-AE22-42C4-B495-3A152FF085E6}">
      <dgm:prSet/>
      <dgm:spPr/>
      <dgm:t>
        <a:bodyPr/>
        <a:lstStyle/>
        <a:p>
          <a:endParaRPr lang="ru-RU"/>
        </a:p>
      </dgm:t>
    </dgm:pt>
    <dgm:pt modelId="{DB778923-3B22-478A-BE8C-60112C84073F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Составление расписания уроков</a:t>
          </a:r>
        </a:p>
      </dgm:t>
    </dgm:pt>
    <dgm:pt modelId="{520D1197-9952-4BE1-BBDA-F66FB7492048}" type="parTrans" cxnId="{03974B93-9B94-4A51-9534-6CC7B6389B48}">
      <dgm:prSet/>
      <dgm:spPr/>
      <dgm:t>
        <a:bodyPr/>
        <a:lstStyle/>
        <a:p>
          <a:endParaRPr lang="ru-RU"/>
        </a:p>
      </dgm:t>
    </dgm:pt>
    <dgm:pt modelId="{ED7B55C8-7073-40DD-BD1C-EF7697597CFB}" type="sibTrans" cxnId="{03974B93-9B94-4A51-9534-6CC7B6389B48}">
      <dgm:prSet/>
      <dgm:spPr/>
      <dgm:t>
        <a:bodyPr/>
        <a:lstStyle/>
        <a:p>
          <a:endParaRPr lang="ru-RU"/>
        </a:p>
      </dgm:t>
    </dgm:pt>
    <dgm:pt modelId="{B4109B58-34F6-406C-AF8A-061625B954BE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Планирование и разработка  обучающих  программ</a:t>
          </a:r>
          <a:endParaRPr lang="ru-RU" dirty="0">
            <a:solidFill>
              <a:schemeClr val="tx1"/>
            </a:solidFill>
          </a:endParaRPr>
        </a:p>
      </dgm:t>
    </dgm:pt>
    <dgm:pt modelId="{5C68B807-BE27-4891-8907-6E484F0BFDE8}" type="parTrans" cxnId="{0A40C96A-490C-45BF-A89A-7880FE9CECAA}">
      <dgm:prSet/>
      <dgm:spPr/>
      <dgm:t>
        <a:bodyPr/>
        <a:lstStyle/>
        <a:p>
          <a:endParaRPr lang="ru-RU"/>
        </a:p>
      </dgm:t>
    </dgm:pt>
    <dgm:pt modelId="{7657349F-20F3-48B0-93FF-A95570D85C9A}" type="sibTrans" cxnId="{0A40C96A-490C-45BF-A89A-7880FE9CECAA}">
      <dgm:prSet/>
      <dgm:spPr/>
      <dgm:t>
        <a:bodyPr/>
        <a:lstStyle/>
        <a:p>
          <a:endParaRPr lang="ru-RU"/>
        </a:p>
      </dgm:t>
    </dgm:pt>
    <dgm:pt modelId="{35F7FF2D-3627-445D-B0C0-E86E3C674F4D}" type="pres">
      <dgm:prSet presAssocID="{75652A1C-C836-4C82-B722-0584A8A3205A}" presName="Name0" presStyleCnt="0">
        <dgm:presLayoutVars>
          <dgm:dir/>
          <dgm:animLvl val="lvl"/>
          <dgm:resizeHandles/>
        </dgm:presLayoutVars>
      </dgm:prSet>
      <dgm:spPr/>
    </dgm:pt>
    <dgm:pt modelId="{2086E1CE-AC8E-453B-9BAE-34FFC45F06C7}" type="pres">
      <dgm:prSet presAssocID="{DE12184A-B238-4278-838C-8946F4043C74}" presName="linNode" presStyleCnt="0"/>
      <dgm:spPr/>
    </dgm:pt>
    <dgm:pt modelId="{35DB9A93-9A7C-4339-BD67-FDF424BEFA23}" type="pres">
      <dgm:prSet presAssocID="{DE12184A-B238-4278-838C-8946F4043C74}" presName="parentShp" presStyleLbl="node1" presStyleIdx="0" presStyleCnt="5">
        <dgm:presLayoutVars>
          <dgm:bulletEnabled val="1"/>
        </dgm:presLayoutVars>
      </dgm:prSet>
      <dgm:spPr/>
    </dgm:pt>
    <dgm:pt modelId="{5C645680-8D57-4089-876A-96AA46C0B31A}" type="pres">
      <dgm:prSet presAssocID="{DE12184A-B238-4278-838C-8946F4043C74}" presName="childShp" presStyleLbl="bgAccFollowNode1" presStyleIdx="0" presStyleCnt="5">
        <dgm:presLayoutVars>
          <dgm:bulletEnabled val="1"/>
        </dgm:presLayoutVars>
      </dgm:prSet>
      <dgm:spPr/>
    </dgm:pt>
    <dgm:pt modelId="{B665C9F5-F1F5-4494-B4BC-E99422EBF80A}" type="pres">
      <dgm:prSet presAssocID="{88CD46FA-87BC-41A8-87FE-C653DF9C0110}" presName="spacing" presStyleCnt="0"/>
      <dgm:spPr/>
    </dgm:pt>
    <dgm:pt modelId="{F2F44CFF-A3D3-480B-9823-0C62C07BCF48}" type="pres">
      <dgm:prSet presAssocID="{72D44828-9E51-404E-AD4B-3045B0922A58}" presName="linNode" presStyleCnt="0"/>
      <dgm:spPr/>
    </dgm:pt>
    <dgm:pt modelId="{54D21420-6518-4286-B80E-A28EF5EFCC67}" type="pres">
      <dgm:prSet presAssocID="{72D44828-9E51-404E-AD4B-3045B0922A58}" presName="parentShp" presStyleLbl="node1" presStyleIdx="1" presStyleCnt="5">
        <dgm:presLayoutVars>
          <dgm:bulletEnabled val="1"/>
        </dgm:presLayoutVars>
      </dgm:prSet>
      <dgm:spPr/>
    </dgm:pt>
    <dgm:pt modelId="{342E30A9-7B90-4971-9B79-D7A7C5EE9870}" type="pres">
      <dgm:prSet presAssocID="{72D44828-9E51-404E-AD4B-3045B0922A58}" presName="childShp" presStyleLbl="bgAccFollowNode1" presStyleIdx="1" presStyleCnt="5">
        <dgm:presLayoutVars>
          <dgm:bulletEnabled val="1"/>
        </dgm:presLayoutVars>
      </dgm:prSet>
      <dgm:spPr/>
    </dgm:pt>
    <dgm:pt modelId="{BC418118-105A-45D1-9BB6-898FDE3E013E}" type="pres">
      <dgm:prSet presAssocID="{E2BC46E4-1D09-451F-94C2-A1951B1AF666}" presName="spacing" presStyleCnt="0"/>
      <dgm:spPr/>
    </dgm:pt>
    <dgm:pt modelId="{E2E45F38-8291-4006-A788-B6B3F2725DF5}" type="pres">
      <dgm:prSet presAssocID="{CC773E0F-54DE-46C2-A7A2-3BF220B422A3}" presName="linNode" presStyleCnt="0"/>
      <dgm:spPr/>
    </dgm:pt>
    <dgm:pt modelId="{13D1EFB2-913D-48CE-BB2E-33C1BBD3B0DD}" type="pres">
      <dgm:prSet presAssocID="{CC773E0F-54DE-46C2-A7A2-3BF220B422A3}" presName="parentShp" presStyleLbl="node1" presStyleIdx="2" presStyleCnt="5">
        <dgm:presLayoutVars>
          <dgm:bulletEnabled val="1"/>
        </dgm:presLayoutVars>
      </dgm:prSet>
      <dgm:spPr/>
    </dgm:pt>
    <dgm:pt modelId="{25F31454-C82A-44AD-8556-DC1BEAB064D7}" type="pres">
      <dgm:prSet presAssocID="{CC773E0F-54DE-46C2-A7A2-3BF220B422A3}" presName="childShp" presStyleLbl="bgAccFollowNode1" presStyleIdx="2" presStyleCnt="5">
        <dgm:presLayoutVars>
          <dgm:bulletEnabled val="1"/>
        </dgm:presLayoutVars>
      </dgm:prSet>
      <dgm:spPr/>
    </dgm:pt>
    <dgm:pt modelId="{1F806151-0285-4EA9-B457-3B4B547BF092}" type="pres">
      <dgm:prSet presAssocID="{7BE73C50-668A-4333-A28C-441AA4A8AE2D}" presName="spacing" presStyleCnt="0"/>
      <dgm:spPr/>
    </dgm:pt>
    <dgm:pt modelId="{9B44AA22-F5AC-4D67-A684-728953D6604F}" type="pres">
      <dgm:prSet presAssocID="{DDE11B97-9C2D-4408-A3F2-84C941F840AF}" presName="linNode" presStyleCnt="0"/>
      <dgm:spPr/>
    </dgm:pt>
    <dgm:pt modelId="{A4850EBD-D92E-43DA-AC85-508FFFBA24F5}" type="pres">
      <dgm:prSet presAssocID="{DDE11B97-9C2D-4408-A3F2-84C941F840AF}" presName="parentShp" presStyleLbl="node1" presStyleIdx="3" presStyleCnt="5">
        <dgm:presLayoutVars>
          <dgm:bulletEnabled val="1"/>
        </dgm:presLayoutVars>
      </dgm:prSet>
      <dgm:spPr/>
    </dgm:pt>
    <dgm:pt modelId="{3C3DA83D-EC98-4768-8726-C8D1B5055E53}" type="pres">
      <dgm:prSet presAssocID="{DDE11B97-9C2D-4408-A3F2-84C941F840AF}" presName="childShp" presStyleLbl="bgAccFollowNode1" presStyleIdx="3" presStyleCnt="5">
        <dgm:presLayoutVars>
          <dgm:bulletEnabled val="1"/>
        </dgm:presLayoutVars>
      </dgm:prSet>
      <dgm:spPr/>
    </dgm:pt>
    <dgm:pt modelId="{6A61DB37-39BF-4B1E-8F11-AB3FB50CEFAD}" type="pres">
      <dgm:prSet presAssocID="{99387CB4-CA19-4D31-820F-52D6E0B97585}" presName="spacing" presStyleCnt="0"/>
      <dgm:spPr/>
    </dgm:pt>
    <dgm:pt modelId="{998D45CA-3739-4A47-9FDC-3741B334224B}" type="pres">
      <dgm:prSet presAssocID="{BEF3510F-423F-4559-95F1-9AEF31F09003}" presName="linNode" presStyleCnt="0"/>
      <dgm:spPr/>
    </dgm:pt>
    <dgm:pt modelId="{A7DE9A56-5C85-41AB-8D79-B89A15A052F7}" type="pres">
      <dgm:prSet presAssocID="{BEF3510F-423F-4559-95F1-9AEF31F09003}" presName="parentShp" presStyleLbl="node1" presStyleIdx="4" presStyleCnt="5">
        <dgm:presLayoutVars>
          <dgm:bulletEnabled val="1"/>
        </dgm:presLayoutVars>
      </dgm:prSet>
      <dgm:spPr/>
    </dgm:pt>
    <dgm:pt modelId="{9CF33055-AF29-4B18-B29F-40D6A6C8AC88}" type="pres">
      <dgm:prSet presAssocID="{BEF3510F-423F-4559-95F1-9AEF31F09003}" presName="childShp" presStyleLbl="bgAccFollowNode1" presStyleIdx="4" presStyleCnt="5" custLinFactNeighborX="2427" custLinFactNeighborY="4250">
        <dgm:presLayoutVars>
          <dgm:bulletEnabled val="1"/>
        </dgm:presLayoutVars>
      </dgm:prSet>
      <dgm:spPr/>
    </dgm:pt>
  </dgm:ptLst>
  <dgm:cxnLst>
    <dgm:cxn modelId="{FB5B3302-471C-4AC8-8995-B2CCF311913C}" srcId="{CC773E0F-54DE-46C2-A7A2-3BF220B422A3}" destId="{D40C8952-B23D-4F8E-91C7-CF231EF5278E}" srcOrd="0" destOrd="0" parTransId="{7C65B2C3-984F-414D-8341-F9DD891E002F}" sibTransId="{8867D466-8344-4233-9281-BFCBC3D73048}"/>
    <dgm:cxn modelId="{B2434516-C650-43E5-BD2D-93A985AA4D46}" type="presOf" srcId="{CBFD9AFE-5EF1-4836-AA51-3E50185D84F9}" destId="{342E30A9-7B90-4971-9B79-D7A7C5EE9870}" srcOrd="0" destOrd="1" presId="urn:microsoft.com/office/officeart/2005/8/layout/vList6"/>
    <dgm:cxn modelId="{944F7518-159B-40AA-BF3F-9856565C186C}" srcId="{75652A1C-C836-4C82-B722-0584A8A3205A}" destId="{BEF3510F-423F-4559-95F1-9AEF31F09003}" srcOrd="4" destOrd="0" parTransId="{E6A9E5D4-4387-4CD5-BC6B-9AB5615356D2}" sibTransId="{9BAB446F-7B44-4D1E-B259-11D48E9CCA7A}"/>
    <dgm:cxn modelId="{A9F1E31E-850E-4CCE-BAE1-0A3086B09140}" type="presOf" srcId="{DE12184A-B238-4278-838C-8946F4043C74}" destId="{35DB9A93-9A7C-4339-BD67-FDF424BEFA23}" srcOrd="0" destOrd="0" presId="urn:microsoft.com/office/officeart/2005/8/layout/vList6"/>
    <dgm:cxn modelId="{AD89FB1F-97AE-4763-A919-14F7B16028E3}" type="presOf" srcId="{ED5A5260-3BAE-4CCE-AD30-98CBFF866CD8}" destId="{3C3DA83D-EC98-4768-8726-C8D1B5055E53}" srcOrd="0" destOrd="2" presId="urn:microsoft.com/office/officeart/2005/8/layout/vList6"/>
    <dgm:cxn modelId="{6432FA21-EE46-4D75-A463-9710E601438F}" type="presOf" srcId="{D40C8952-B23D-4F8E-91C7-CF231EF5278E}" destId="{25F31454-C82A-44AD-8556-DC1BEAB064D7}" srcOrd="0" destOrd="0" presId="urn:microsoft.com/office/officeart/2005/8/layout/vList6"/>
    <dgm:cxn modelId="{4E448629-1C60-4455-B203-1BDF1435A2A0}" srcId="{72D44828-9E51-404E-AD4B-3045B0922A58}" destId="{8E02371E-8E4B-4640-A840-FF7FCF91A1DC}" srcOrd="2" destOrd="0" parTransId="{B39C39BE-0078-454F-9B27-82709E9761BB}" sibTransId="{C0259DDA-9C76-496B-B6C3-DB583DD1EFD1}"/>
    <dgm:cxn modelId="{CF3D9C34-E0FB-4DC6-A49A-599925937BEA}" type="presOf" srcId="{6A53E95D-EEB7-4730-AD90-A1C61C86A5C7}" destId="{5C645680-8D57-4089-876A-96AA46C0B31A}" srcOrd="0" destOrd="1" presId="urn:microsoft.com/office/officeart/2005/8/layout/vList6"/>
    <dgm:cxn modelId="{3CA7C33D-C8A3-4E1C-8087-B673B9DC6084}" type="presOf" srcId="{8E02371E-8E4B-4640-A840-FF7FCF91A1DC}" destId="{342E30A9-7B90-4971-9B79-D7A7C5EE9870}" srcOrd="0" destOrd="2" presId="urn:microsoft.com/office/officeart/2005/8/layout/vList6"/>
    <dgm:cxn modelId="{B8197B5E-CB17-4A91-AEFA-5A93413E6485}" srcId="{DDE11B97-9C2D-4408-A3F2-84C941F840AF}" destId="{B9F6029A-5155-493E-9265-A04AACE94F26}" srcOrd="0" destOrd="0" parTransId="{A25A0E97-F3F5-44BF-8DC9-6A7564D1CBF9}" sibTransId="{0C72E317-D7DF-467E-B5E3-7E6411A3923B}"/>
    <dgm:cxn modelId="{12BB4246-3E48-4598-98B5-7C7C93C81747}" type="presOf" srcId="{DDE11B97-9C2D-4408-A3F2-84C941F840AF}" destId="{A4850EBD-D92E-43DA-AC85-508FFFBA24F5}" srcOrd="0" destOrd="0" presId="urn:microsoft.com/office/officeart/2005/8/layout/vList6"/>
    <dgm:cxn modelId="{0A40C96A-490C-45BF-A89A-7880FE9CECAA}" srcId="{BEF3510F-423F-4559-95F1-9AEF31F09003}" destId="{B4109B58-34F6-406C-AF8A-061625B954BE}" srcOrd="2" destOrd="0" parTransId="{5C68B807-BE27-4891-8907-6E484F0BFDE8}" sibTransId="{7657349F-20F3-48B0-93FF-A95570D85C9A}"/>
    <dgm:cxn modelId="{2ACDAF4B-BAF9-4D97-9718-D2698C416919}" type="presOf" srcId="{5B97234F-CA60-44E8-A94B-6B9E6CBB12E2}" destId="{9CF33055-AF29-4B18-B29F-40D6A6C8AC88}" srcOrd="0" destOrd="0" presId="urn:microsoft.com/office/officeart/2005/8/layout/vList6"/>
    <dgm:cxn modelId="{C1868151-8B51-4AA2-9296-9FB2C3D0BDA8}" type="presOf" srcId="{B9F6029A-5155-493E-9265-A04AACE94F26}" destId="{3C3DA83D-EC98-4768-8726-C8D1B5055E53}" srcOrd="0" destOrd="0" presId="urn:microsoft.com/office/officeart/2005/8/layout/vList6"/>
    <dgm:cxn modelId="{8329A951-A577-4C37-935B-CA16163D3C27}" type="presOf" srcId="{3ACC0AA0-31CF-471E-A9F7-8A682584F748}" destId="{3C3DA83D-EC98-4768-8726-C8D1B5055E53}" srcOrd="0" destOrd="1" presId="urn:microsoft.com/office/officeart/2005/8/layout/vList6"/>
    <dgm:cxn modelId="{7E044174-C151-4C3C-ABA4-32B922178D15}" srcId="{DE12184A-B238-4278-838C-8946F4043C74}" destId="{2BA8D47C-8045-4F6B-8A53-42C4DF485B2E}" srcOrd="0" destOrd="0" parTransId="{CF1C43DA-2775-48FC-9090-34EBFBD9B750}" sibTransId="{481C9118-2AFE-475E-AF65-4AA0F08853F1}"/>
    <dgm:cxn modelId="{023ADD76-FFA1-453E-AB76-4E8B5A6FA556}" srcId="{72D44828-9E51-404E-AD4B-3045B0922A58}" destId="{CBFD9AFE-5EF1-4836-AA51-3E50185D84F9}" srcOrd="1" destOrd="0" parTransId="{413DFD3F-0A2E-4030-90BE-D1EAAECB58EE}" sibTransId="{72A623FD-3C11-4EEE-B7AA-AF17C1A7E09A}"/>
    <dgm:cxn modelId="{D1B6BA88-7AB0-49D3-88F7-45ACFE366B23}" type="presOf" srcId="{59024D61-C524-4D8A-9E9B-A21EEAD7412D}" destId="{5C645680-8D57-4089-876A-96AA46C0B31A}" srcOrd="0" destOrd="2" presId="urn:microsoft.com/office/officeart/2005/8/layout/vList6"/>
    <dgm:cxn modelId="{248CB48C-3243-4796-872F-B7212D657853}" type="presOf" srcId="{72D44828-9E51-404E-AD4B-3045B0922A58}" destId="{54D21420-6518-4286-B80E-A28EF5EFCC67}" srcOrd="0" destOrd="0" presId="urn:microsoft.com/office/officeart/2005/8/layout/vList6"/>
    <dgm:cxn modelId="{7952288E-1C1B-4BAD-9676-8185969680E8}" type="presOf" srcId="{DB778923-3B22-478A-BE8C-60112C84073F}" destId="{9CF33055-AF29-4B18-B29F-40D6A6C8AC88}" srcOrd="0" destOrd="1" presId="urn:microsoft.com/office/officeart/2005/8/layout/vList6"/>
    <dgm:cxn modelId="{95374F90-AE22-42C4-B495-3A152FF085E6}" srcId="{BEF3510F-423F-4559-95F1-9AEF31F09003}" destId="{5B97234F-CA60-44E8-A94B-6B9E6CBB12E2}" srcOrd="0" destOrd="0" parTransId="{15272370-87DB-4A5B-9D96-81B9BF803DB7}" sibTransId="{C7DDFA75-E977-4B2B-B915-CDA0EC2B8D0A}"/>
    <dgm:cxn modelId="{03974B93-9B94-4A51-9534-6CC7B6389B48}" srcId="{BEF3510F-423F-4559-95F1-9AEF31F09003}" destId="{DB778923-3B22-478A-BE8C-60112C84073F}" srcOrd="1" destOrd="0" parTransId="{520D1197-9952-4BE1-BBDA-F66FB7492048}" sibTransId="{ED7B55C8-7073-40DD-BD1C-EF7697597CFB}"/>
    <dgm:cxn modelId="{17652498-25FC-4E45-AF45-11AB1ED259AB}" srcId="{DDE11B97-9C2D-4408-A3F2-84C941F840AF}" destId="{ED5A5260-3BAE-4CCE-AD30-98CBFF866CD8}" srcOrd="2" destOrd="0" parTransId="{874C0F37-6D4C-4291-A1D2-4A06BBA4B164}" sibTransId="{4FB19C4B-C018-4DA9-B021-0338B51A0E1F}"/>
    <dgm:cxn modelId="{1D77339D-1D70-4D56-AA82-5C95C6999DAB}" srcId="{75652A1C-C836-4C82-B722-0584A8A3205A}" destId="{DE12184A-B238-4278-838C-8946F4043C74}" srcOrd="0" destOrd="0" parTransId="{9824626C-070C-4C29-BA82-E5A759C38F6C}" sibTransId="{88CD46FA-87BC-41A8-87FE-C653DF9C0110}"/>
    <dgm:cxn modelId="{F075C1A3-00EF-40B3-B33D-ECFDFB4C4206}" type="presOf" srcId="{EF1C7AEB-FC64-491C-89DC-E64C3BA74790}" destId="{25F31454-C82A-44AD-8556-DC1BEAB064D7}" srcOrd="0" destOrd="1" presId="urn:microsoft.com/office/officeart/2005/8/layout/vList6"/>
    <dgm:cxn modelId="{F4CF35A4-6949-413E-ACD9-CE226240A40B}" srcId="{CC773E0F-54DE-46C2-A7A2-3BF220B422A3}" destId="{EF1C7AEB-FC64-491C-89DC-E64C3BA74790}" srcOrd="1" destOrd="0" parTransId="{D287D847-1FDD-48B8-A6B7-89238FF97696}" sibTransId="{5E6C4233-0185-48ED-A6AB-7790F1712693}"/>
    <dgm:cxn modelId="{479D1BA6-3DBA-4F96-8C2B-A7FEB25B8EEC}" srcId="{75652A1C-C836-4C82-B722-0584A8A3205A}" destId="{DDE11B97-9C2D-4408-A3F2-84C941F840AF}" srcOrd="3" destOrd="0" parTransId="{90C3BCEA-BE7D-4EE7-AA72-25364E145345}" sibTransId="{99387CB4-CA19-4D31-820F-52D6E0B97585}"/>
    <dgm:cxn modelId="{555588A7-F2ED-43C3-9F4F-3BDB77DEBC60}" type="presOf" srcId="{CC773E0F-54DE-46C2-A7A2-3BF220B422A3}" destId="{13D1EFB2-913D-48CE-BB2E-33C1BBD3B0DD}" srcOrd="0" destOrd="0" presId="urn:microsoft.com/office/officeart/2005/8/layout/vList6"/>
    <dgm:cxn modelId="{D10B28A9-9B71-497E-9640-EEEB83C4572E}" srcId="{DDE11B97-9C2D-4408-A3F2-84C941F840AF}" destId="{3ACC0AA0-31CF-471E-A9F7-8A682584F748}" srcOrd="1" destOrd="0" parTransId="{02E4717E-2225-489F-9CB1-7B5C549D98B8}" sibTransId="{E816E8C2-75D4-423A-B16E-29131500F5A0}"/>
    <dgm:cxn modelId="{9375BFAD-573D-46E7-878E-A4410198BFE0}" srcId="{CC773E0F-54DE-46C2-A7A2-3BF220B422A3}" destId="{92667830-B9A4-4EF2-8153-C064282DBB18}" srcOrd="2" destOrd="0" parTransId="{164EBD7F-0008-4918-BC87-D0D2BE8D4410}" sibTransId="{69D82867-C96D-413B-80A7-FD5E3CC6190A}"/>
    <dgm:cxn modelId="{4469ADB6-6148-42E4-A4D3-CBB357BE751A}" srcId="{75652A1C-C836-4C82-B722-0584A8A3205A}" destId="{CC773E0F-54DE-46C2-A7A2-3BF220B422A3}" srcOrd="2" destOrd="0" parTransId="{7B0974DF-35B8-4D5C-9AE9-22A0A63F2F3B}" sibTransId="{7BE73C50-668A-4333-A28C-441AA4A8AE2D}"/>
    <dgm:cxn modelId="{A0ED38B8-248C-4CE9-930A-CB22FBFA4BAB}" srcId="{72D44828-9E51-404E-AD4B-3045B0922A58}" destId="{75D76EDF-4D21-479E-AB19-40F25B9A64BD}" srcOrd="0" destOrd="0" parTransId="{35565507-4066-4767-B540-983ADF25E764}" sibTransId="{40E2E0A0-F50E-435D-99AB-D224481670AA}"/>
    <dgm:cxn modelId="{DE2DE7C9-46B6-496E-ABDF-C464D704498F}" type="presOf" srcId="{BEF3510F-423F-4559-95F1-9AEF31F09003}" destId="{A7DE9A56-5C85-41AB-8D79-B89A15A052F7}" srcOrd="0" destOrd="0" presId="urn:microsoft.com/office/officeart/2005/8/layout/vList6"/>
    <dgm:cxn modelId="{9182D3CF-88BB-48D3-9003-17E5BCEBCB8C}" srcId="{75652A1C-C836-4C82-B722-0584A8A3205A}" destId="{72D44828-9E51-404E-AD4B-3045B0922A58}" srcOrd="1" destOrd="0" parTransId="{3B0FBE38-F0C9-4EAB-AFE7-922838494238}" sibTransId="{E2BC46E4-1D09-451F-94C2-A1951B1AF666}"/>
    <dgm:cxn modelId="{9DC439D4-6633-4A2C-909E-3AC34F57DA35}" type="presOf" srcId="{2BA8D47C-8045-4F6B-8A53-42C4DF485B2E}" destId="{5C645680-8D57-4089-876A-96AA46C0B31A}" srcOrd="0" destOrd="0" presId="urn:microsoft.com/office/officeart/2005/8/layout/vList6"/>
    <dgm:cxn modelId="{F171CDDB-8763-4841-8DFF-5DA70EFB1516}" type="presOf" srcId="{75652A1C-C836-4C82-B722-0584A8A3205A}" destId="{35F7FF2D-3627-445D-B0C0-E86E3C674F4D}" srcOrd="0" destOrd="0" presId="urn:microsoft.com/office/officeart/2005/8/layout/vList6"/>
    <dgm:cxn modelId="{7656DDE2-A68D-4776-8428-68C0CB38A009}" type="presOf" srcId="{75D76EDF-4D21-479E-AB19-40F25B9A64BD}" destId="{342E30A9-7B90-4971-9B79-D7A7C5EE9870}" srcOrd="0" destOrd="0" presId="urn:microsoft.com/office/officeart/2005/8/layout/vList6"/>
    <dgm:cxn modelId="{7C9389EE-9608-4B0D-9EFD-86A937D919E9}" srcId="{DE12184A-B238-4278-838C-8946F4043C74}" destId="{6A53E95D-EEB7-4730-AD90-A1C61C86A5C7}" srcOrd="1" destOrd="0" parTransId="{E56A94BC-92B1-4DEE-9C2F-3F75F13B97A7}" sibTransId="{ECA6085C-1F6A-48A8-A037-507BC2AE11C9}"/>
    <dgm:cxn modelId="{93CC8CF9-8A45-452B-9994-0A9BA8E021A2}" srcId="{DE12184A-B238-4278-838C-8946F4043C74}" destId="{59024D61-C524-4D8A-9E9B-A21EEAD7412D}" srcOrd="2" destOrd="0" parTransId="{00B5918B-0790-4A2D-96F0-81BB01139BA4}" sibTransId="{FBDF83DF-6DFD-413B-A68D-75C14524401A}"/>
    <dgm:cxn modelId="{F0093BFD-6C25-41A9-8D63-1090480478EC}" type="presOf" srcId="{92667830-B9A4-4EF2-8153-C064282DBB18}" destId="{25F31454-C82A-44AD-8556-DC1BEAB064D7}" srcOrd="0" destOrd="2" presId="urn:microsoft.com/office/officeart/2005/8/layout/vList6"/>
    <dgm:cxn modelId="{0DD87DFF-9632-4CA8-A915-B5725D80297E}" type="presOf" srcId="{B4109B58-34F6-406C-AF8A-061625B954BE}" destId="{9CF33055-AF29-4B18-B29F-40D6A6C8AC88}" srcOrd="0" destOrd="2" presId="urn:microsoft.com/office/officeart/2005/8/layout/vList6"/>
    <dgm:cxn modelId="{5DAE72A5-B53A-4E5F-96D9-C8E22520E817}" type="presParOf" srcId="{35F7FF2D-3627-445D-B0C0-E86E3C674F4D}" destId="{2086E1CE-AC8E-453B-9BAE-34FFC45F06C7}" srcOrd="0" destOrd="0" presId="urn:microsoft.com/office/officeart/2005/8/layout/vList6"/>
    <dgm:cxn modelId="{4F462A70-CF91-40DD-A603-0BC30D770B69}" type="presParOf" srcId="{2086E1CE-AC8E-453B-9BAE-34FFC45F06C7}" destId="{35DB9A93-9A7C-4339-BD67-FDF424BEFA23}" srcOrd="0" destOrd="0" presId="urn:microsoft.com/office/officeart/2005/8/layout/vList6"/>
    <dgm:cxn modelId="{886C103C-AEE3-4D9D-81F1-48C46C7B9D29}" type="presParOf" srcId="{2086E1CE-AC8E-453B-9BAE-34FFC45F06C7}" destId="{5C645680-8D57-4089-876A-96AA46C0B31A}" srcOrd="1" destOrd="0" presId="urn:microsoft.com/office/officeart/2005/8/layout/vList6"/>
    <dgm:cxn modelId="{485A884A-C403-4E17-A9CB-7E50F8DCA6A0}" type="presParOf" srcId="{35F7FF2D-3627-445D-B0C0-E86E3C674F4D}" destId="{B665C9F5-F1F5-4494-B4BC-E99422EBF80A}" srcOrd="1" destOrd="0" presId="urn:microsoft.com/office/officeart/2005/8/layout/vList6"/>
    <dgm:cxn modelId="{2F102A75-4909-4CF1-ADDB-8605B65C16C2}" type="presParOf" srcId="{35F7FF2D-3627-445D-B0C0-E86E3C674F4D}" destId="{F2F44CFF-A3D3-480B-9823-0C62C07BCF48}" srcOrd="2" destOrd="0" presId="urn:microsoft.com/office/officeart/2005/8/layout/vList6"/>
    <dgm:cxn modelId="{062924E3-A8BF-4F98-81E8-7C094C4FE749}" type="presParOf" srcId="{F2F44CFF-A3D3-480B-9823-0C62C07BCF48}" destId="{54D21420-6518-4286-B80E-A28EF5EFCC67}" srcOrd="0" destOrd="0" presId="urn:microsoft.com/office/officeart/2005/8/layout/vList6"/>
    <dgm:cxn modelId="{C775B1E3-D2B7-4D3F-A998-F815EABE7895}" type="presParOf" srcId="{F2F44CFF-A3D3-480B-9823-0C62C07BCF48}" destId="{342E30A9-7B90-4971-9B79-D7A7C5EE9870}" srcOrd="1" destOrd="0" presId="urn:microsoft.com/office/officeart/2005/8/layout/vList6"/>
    <dgm:cxn modelId="{DB52FC4C-9913-45A0-8F18-3EA24BC44E16}" type="presParOf" srcId="{35F7FF2D-3627-445D-B0C0-E86E3C674F4D}" destId="{BC418118-105A-45D1-9BB6-898FDE3E013E}" srcOrd="3" destOrd="0" presId="urn:microsoft.com/office/officeart/2005/8/layout/vList6"/>
    <dgm:cxn modelId="{D264B3EB-C311-4DBA-9113-7F0E07BDF0A8}" type="presParOf" srcId="{35F7FF2D-3627-445D-B0C0-E86E3C674F4D}" destId="{E2E45F38-8291-4006-A788-B6B3F2725DF5}" srcOrd="4" destOrd="0" presId="urn:microsoft.com/office/officeart/2005/8/layout/vList6"/>
    <dgm:cxn modelId="{87B0D901-853B-4EE6-A7C3-BB0A619C54A1}" type="presParOf" srcId="{E2E45F38-8291-4006-A788-B6B3F2725DF5}" destId="{13D1EFB2-913D-48CE-BB2E-33C1BBD3B0DD}" srcOrd="0" destOrd="0" presId="urn:microsoft.com/office/officeart/2005/8/layout/vList6"/>
    <dgm:cxn modelId="{E7B7F988-A227-4934-85BA-1E6D2066B8FF}" type="presParOf" srcId="{E2E45F38-8291-4006-A788-B6B3F2725DF5}" destId="{25F31454-C82A-44AD-8556-DC1BEAB064D7}" srcOrd="1" destOrd="0" presId="urn:microsoft.com/office/officeart/2005/8/layout/vList6"/>
    <dgm:cxn modelId="{C52AFDA4-9461-46A0-BDD9-BF41C811DA44}" type="presParOf" srcId="{35F7FF2D-3627-445D-B0C0-E86E3C674F4D}" destId="{1F806151-0285-4EA9-B457-3B4B547BF092}" srcOrd="5" destOrd="0" presId="urn:microsoft.com/office/officeart/2005/8/layout/vList6"/>
    <dgm:cxn modelId="{3D5A9A56-6352-479E-9FD7-C7D3B9CE2F7F}" type="presParOf" srcId="{35F7FF2D-3627-445D-B0C0-E86E3C674F4D}" destId="{9B44AA22-F5AC-4D67-A684-728953D6604F}" srcOrd="6" destOrd="0" presId="urn:microsoft.com/office/officeart/2005/8/layout/vList6"/>
    <dgm:cxn modelId="{8E1BC28D-5BC2-410E-9D37-DEA168BEB79A}" type="presParOf" srcId="{9B44AA22-F5AC-4D67-A684-728953D6604F}" destId="{A4850EBD-D92E-43DA-AC85-508FFFBA24F5}" srcOrd="0" destOrd="0" presId="urn:microsoft.com/office/officeart/2005/8/layout/vList6"/>
    <dgm:cxn modelId="{515A073A-CF61-4D47-AE63-2BB4C9395C4D}" type="presParOf" srcId="{9B44AA22-F5AC-4D67-A684-728953D6604F}" destId="{3C3DA83D-EC98-4768-8726-C8D1B5055E53}" srcOrd="1" destOrd="0" presId="urn:microsoft.com/office/officeart/2005/8/layout/vList6"/>
    <dgm:cxn modelId="{5761225A-096A-44CB-A126-A088D40D7078}" type="presParOf" srcId="{35F7FF2D-3627-445D-B0C0-E86E3C674F4D}" destId="{6A61DB37-39BF-4B1E-8F11-AB3FB50CEFAD}" srcOrd="7" destOrd="0" presId="urn:microsoft.com/office/officeart/2005/8/layout/vList6"/>
    <dgm:cxn modelId="{AAE32B5E-330C-4648-95FC-DAA256CFF6AE}" type="presParOf" srcId="{35F7FF2D-3627-445D-B0C0-E86E3C674F4D}" destId="{998D45CA-3739-4A47-9FDC-3741B334224B}" srcOrd="8" destOrd="0" presId="urn:microsoft.com/office/officeart/2005/8/layout/vList6"/>
    <dgm:cxn modelId="{2B039C7F-C4B0-4FF0-A9B9-6C0C3FDAD276}" type="presParOf" srcId="{998D45CA-3739-4A47-9FDC-3741B334224B}" destId="{A7DE9A56-5C85-41AB-8D79-B89A15A052F7}" srcOrd="0" destOrd="0" presId="urn:microsoft.com/office/officeart/2005/8/layout/vList6"/>
    <dgm:cxn modelId="{F8DB137D-B682-47F1-A658-2F627CECC609}" type="presParOf" srcId="{998D45CA-3739-4A47-9FDC-3741B334224B}" destId="{9CF33055-AF29-4B18-B29F-40D6A6C8AC8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45680-8D57-4089-876A-96AA46C0B31A}">
      <dsp:nvSpPr>
        <dsp:cNvPr id="0" name=""/>
        <dsp:cNvSpPr/>
      </dsp:nvSpPr>
      <dsp:spPr>
        <a:xfrm>
          <a:off x="6649877" y="2359"/>
          <a:ext cx="9974816" cy="1277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Обследование  учащихся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>
              <a:solidFill>
                <a:schemeClr val="tx1"/>
              </a:solidFill>
            </a:rPr>
            <a:t>Составление индивидуальных и групповых планов занятий</a:t>
          </a:r>
          <a:endParaRPr lang="ru-RU" sz="1900" b="1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Посещение уроков</a:t>
          </a:r>
        </a:p>
      </dsp:txBody>
      <dsp:txXfrm>
        <a:off x="6649877" y="162031"/>
        <a:ext cx="9495800" cy="958031"/>
      </dsp:txXfrm>
    </dsp:sp>
    <dsp:sp modelId="{35DB9A93-9A7C-4339-BD67-FDF424BEFA23}">
      <dsp:nvSpPr>
        <dsp:cNvPr id="0" name=""/>
        <dsp:cNvSpPr/>
      </dsp:nvSpPr>
      <dsp:spPr>
        <a:xfrm>
          <a:off x="0" y="2359"/>
          <a:ext cx="6649877" cy="1277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Диагностическое</a:t>
          </a:r>
        </a:p>
      </dsp:txBody>
      <dsp:txXfrm>
        <a:off x="62356" y="64715"/>
        <a:ext cx="6525165" cy="1152663"/>
      </dsp:txXfrm>
    </dsp:sp>
    <dsp:sp modelId="{342E30A9-7B90-4971-9B79-D7A7C5EE9870}">
      <dsp:nvSpPr>
        <dsp:cNvPr id="0" name=""/>
        <dsp:cNvSpPr/>
      </dsp:nvSpPr>
      <dsp:spPr>
        <a:xfrm>
          <a:off x="6649877" y="1407472"/>
          <a:ext cx="9974816" cy="1277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Проведение  групповых и индивидуальных  занятий   и уроков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Участие в работе консилиума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Анализ проведенного  воздействия на школьников в течение всего учебного года</a:t>
          </a:r>
        </a:p>
      </dsp:txBody>
      <dsp:txXfrm>
        <a:off x="6649877" y="1567144"/>
        <a:ext cx="9495800" cy="958031"/>
      </dsp:txXfrm>
    </dsp:sp>
    <dsp:sp modelId="{54D21420-6518-4286-B80E-A28EF5EFCC67}">
      <dsp:nvSpPr>
        <dsp:cNvPr id="0" name=""/>
        <dsp:cNvSpPr/>
      </dsp:nvSpPr>
      <dsp:spPr>
        <a:xfrm>
          <a:off x="0" y="1407472"/>
          <a:ext cx="6649877" cy="1277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Коррекционно-развивающее</a:t>
          </a:r>
        </a:p>
      </dsp:txBody>
      <dsp:txXfrm>
        <a:off x="62356" y="1469828"/>
        <a:ext cx="6525165" cy="1152663"/>
      </dsp:txXfrm>
    </dsp:sp>
    <dsp:sp modelId="{25F31454-C82A-44AD-8556-DC1BEAB064D7}">
      <dsp:nvSpPr>
        <dsp:cNvPr id="0" name=""/>
        <dsp:cNvSpPr/>
      </dsp:nvSpPr>
      <dsp:spPr>
        <a:xfrm>
          <a:off x="6649877" y="2812586"/>
          <a:ext cx="9974816" cy="1277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Пропаганда здорового образа жизни, консультирование родителей и педагогов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Участие в МО, семинарах, круглых столах, конференциях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Публикации статей, тиражирование опыта, ведение раздела сайта школы</a:t>
          </a:r>
        </a:p>
      </dsp:txBody>
      <dsp:txXfrm>
        <a:off x="6649877" y="2972258"/>
        <a:ext cx="9495800" cy="958031"/>
      </dsp:txXfrm>
    </dsp:sp>
    <dsp:sp modelId="{13D1EFB2-913D-48CE-BB2E-33C1BBD3B0DD}">
      <dsp:nvSpPr>
        <dsp:cNvPr id="0" name=""/>
        <dsp:cNvSpPr/>
      </dsp:nvSpPr>
      <dsp:spPr>
        <a:xfrm>
          <a:off x="0" y="2812586"/>
          <a:ext cx="6649877" cy="1277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    Консультативное	</a:t>
          </a:r>
        </a:p>
      </dsp:txBody>
      <dsp:txXfrm>
        <a:off x="62356" y="2874942"/>
        <a:ext cx="6525165" cy="1152663"/>
      </dsp:txXfrm>
    </dsp:sp>
    <dsp:sp modelId="{3C3DA83D-EC98-4768-8726-C8D1B5055E53}">
      <dsp:nvSpPr>
        <dsp:cNvPr id="0" name=""/>
        <dsp:cNvSpPr/>
      </dsp:nvSpPr>
      <dsp:spPr>
        <a:xfrm>
          <a:off x="6649877" y="4217699"/>
          <a:ext cx="9974816" cy="1277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Проведение открытых мероприятий, уроков, мастер-классов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Прохождение курсов повышения квалификации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Создание предметно-развивающей среды  в  кабинете</a:t>
          </a:r>
        </a:p>
      </dsp:txBody>
      <dsp:txXfrm>
        <a:off x="6649877" y="4377371"/>
        <a:ext cx="9495800" cy="958031"/>
      </dsp:txXfrm>
    </dsp:sp>
    <dsp:sp modelId="{A4850EBD-D92E-43DA-AC85-508FFFBA24F5}">
      <dsp:nvSpPr>
        <dsp:cNvPr id="0" name=""/>
        <dsp:cNvSpPr/>
      </dsp:nvSpPr>
      <dsp:spPr>
        <a:xfrm>
          <a:off x="0" y="4217699"/>
          <a:ext cx="6649877" cy="1277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Образовательное</a:t>
          </a:r>
        </a:p>
      </dsp:txBody>
      <dsp:txXfrm>
        <a:off x="62356" y="4280055"/>
        <a:ext cx="6525165" cy="1152663"/>
      </dsp:txXfrm>
    </dsp:sp>
    <dsp:sp modelId="{9CF33055-AF29-4B18-B29F-40D6A6C8AC88}">
      <dsp:nvSpPr>
        <dsp:cNvPr id="0" name=""/>
        <dsp:cNvSpPr/>
      </dsp:nvSpPr>
      <dsp:spPr>
        <a:xfrm>
          <a:off x="6649877" y="5625172"/>
          <a:ext cx="9974816" cy="12773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Оформление документации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Составление расписания уроков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1" kern="1200" dirty="0">
              <a:solidFill>
                <a:schemeClr val="tx1"/>
              </a:solidFill>
            </a:rPr>
            <a:t>Планирование и разработка  обучающих  программ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6649877" y="5784844"/>
        <a:ext cx="9495800" cy="958031"/>
      </dsp:txXfrm>
    </dsp:sp>
    <dsp:sp modelId="{A7DE9A56-5C85-41AB-8D79-B89A15A052F7}">
      <dsp:nvSpPr>
        <dsp:cNvPr id="0" name=""/>
        <dsp:cNvSpPr/>
      </dsp:nvSpPr>
      <dsp:spPr>
        <a:xfrm>
          <a:off x="0" y="5622812"/>
          <a:ext cx="6649877" cy="12773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Организационное</a:t>
          </a:r>
        </a:p>
      </dsp:txBody>
      <dsp:txXfrm>
        <a:off x="62356" y="5685168"/>
        <a:ext cx="6525165" cy="115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4568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0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9.png"/><Relationship Id="rId2" Type="http://schemas.openxmlformats.org/officeDocument/2006/relationships/image" Target="../media/image28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svg"/><Relationship Id="rId5" Type="http://schemas.openxmlformats.org/officeDocument/2006/relationships/image" Target="../media/image31.svg"/><Relationship Id="rId1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6.sv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12" Type="http://schemas.openxmlformats.org/officeDocument/2006/relationships/image" Target="../media/image45.png"/><Relationship Id="rId17" Type="http://schemas.openxmlformats.org/officeDocument/2006/relationships/image" Target="../media/image48.jpeg"/><Relationship Id="rId2" Type="http://schemas.openxmlformats.org/officeDocument/2006/relationships/image" Target="../media/image11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44.svg"/><Relationship Id="rId1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43.png"/><Relationship Id="rId9" Type="http://schemas.openxmlformats.org/officeDocument/2006/relationships/image" Target="../media/image18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svg"/><Relationship Id="rId3" Type="http://schemas.openxmlformats.org/officeDocument/2006/relationships/image" Target="../media/image46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2" Type="http://schemas.openxmlformats.org/officeDocument/2006/relationships/image" Target="../media/image45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4.svg"/><Relationship Id="rId5" Type="http://schemas.openxmlformats.org/officeDocument/2006/relationships/image" Target="../media/image16.svg"/><Relationship Id="rId15" Type="http://schemas.openxmlformats.org/officeDocument/2006/relationships/image" Target="../media/image71.png"/><Relationship Id="rId10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Relationship Id="rId1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4.svg"/><Relationship Id="rId7" Type="http://schemas.openxmlformats.org/officeDocument/2006/relationships/image" Target="../media/image1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chart" Target="../charts/chart1.xml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svg"/><Relationship Id="rId7" Type="http://schemas.openxmlformats.org/officeDocument/2006/relationships/image" Target="../media/image2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984421" y="0"/>
            <a:ext cx="5094488" cy="5094488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C2B4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1482652" y="2596256"/>
            <a:ext cx="10287000" cy="5094488"/>
            <a:chOff x="0" y="0"/>
            <a:chExt cx="3864606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64606" cy="1913890"/>
            </a:xfrm>
            <a:custGeom>
              <a:avLst/>
              <a:gdLst/>
              <a:ahLst/>
              <a:cxnLst/>
              <a:rect l="l" t="t" r="r" b="b"/>
              <a:pathLst>
                <a:path w="3864606" h="1913890">
                  <a:moveTo>
                    <a:pt x="0" y="0"/>
                  </a:moveTo>
                  <a:lnTo>
                    <a:pt x="3864606" y="0"/>
                  </a:lnTo>
                  <a:lnTo>
                    <a:pt x="3864606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0223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984421" y="0"/>
            <a:ext cx="5094488" cy="5094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8984421" y="5094488"/>
            <a:ext cx="5094488" cy="5094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4078909" y="5094488"/>
            <a:ext cx="5192512" cy="51925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14078909" y="-49012"/>
            <a:ext cx="5192512" cy="51925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5084455" y="4007065"/>
            <a:ext cx="4349690" cy="217484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0659" y="5960745"/>
            <a:ext cx="8743762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ОБРАЗОВАТЕЛЬНОГО УЧРЕЖДЕНИЯ ПО СОХРАНЕНИЮ И УКРЕПЛЕНИЮ ЗДОРОВЬЯ, ФОРМИРОВАНИЮ ЗДОРОВОГО ОБРАЗА ЖИЗНИ ОБУЧАЮЩИХСЯ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3000" spc="30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ru-RU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ЗДОРОВЬЯ</a:t>
            </a:r>
            <a:endParaRPr lang="ru-RU" sz="3000" spc="30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САНКТ–ПЕТЕРБУРГА</a:t>
            </a:r>
            <a:r>
              <a:rPr lang="ru-RU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3000" spc="30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722" y="2823960"/>
            <a:ext cx="9085278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ШКОЛА-ИНТЕРНАТ № 22 НЕВСКОГО РАЙОНА</a:t>
            </a:r>
          </a:p>
          <a:p>
            <a:pPr algn="ctr"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САНКТ-ПЕТЕРБУРГА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788" y="3576954"/>
            <a:ext cx="17471212" cy="311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-294799">
              <a:lnSpc>
                <a:spcPts val="4096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294799">
              <a:lnSpc>
                <a:spcPts val="4096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физкультурно-оздоровительных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294799">
              <a:lnSpc>
                <a:spcPts val="4096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питьевого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indent="-294799">
              <a:lnSpc>
                <a:spcPts val="4096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школе-интернате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1373" y="1341740"/>
            <a:ext cx="15394291" cy="97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ЗОЖ</a:t>
            </a:r>
          </a:p>
          <a:p>
            <a:pPr algn="ctr">
              <a:lnSpc>
                <a:spcPts val="51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едагогическим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составом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22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379267" y="7806372"/>
            <a:ext cx="1194233" cy="119423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381930" y="7380930"/>
            <a:ext cx="2906069" cy="290606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43397" y="7751027"/>
            <a:ext cx="1188904" cy="11942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87760" y="1308279"/>
            <a:ext cx="1651248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Реализуемый</a:t>
            </a:r>
            <a:r>
              <a:rPr lang="en-US" sz="3000" dirty="0"/>
              <a:t> </a:t>
            </a:r>
            <a:r>
              <a:rPr lang="en-US" sz="3000" dirty="0" err="1"/>
              <a:t>индивидуальный</a:t>
            </a:r>
            <a:r>
              <a:rPr lang="en-US" sz="3000" dirty="0"/>
              <a:t> </a:t>
            </a:r>
            <a:r>
              <a:rPr lang="en-US" sz="3000" dirty="0" err="1"/>
              <a:t>подход</a:t>
            </a:r>
            <a:r>
              <a:rPr lang="en-US" sz="3000" dirty="0"/>
              <a:t> к </a:t>
            </a:r>
            <a:r>
              <a:rPr lang="en-US" sz="3000" dirty="0" err="1"/>
              <a:t>обучающимся</a:t>
            </a:r>
            <a:endParaRPr lang="en-US" sz="3000" dirty="0"/>
          </a:p>
        </p:txBody>
      </p:sp>
      <p:grpSp>
        <p:nvGrpSpPr>
          <p:cNvPr id="3" name="Group 3"/>
          <p:cNvGrpSpPr/>
          <p:nvPr/>
        </p:nvGrpSpPr>
        <p:grpSpPr>
          <a:xfrm>
            <a:off x="13144500" y="7715250"/>
            <a:ext cx="5262411" cy="2596995"/>
            <a:chOff x="0" y="0"/>
            <a:chExt cx="1780124" cy="8784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80124" cy="878489"/>
            </a:xfrm>
            <a:custGeom>
              <a:avLst/>
              <a:gdLst/>
              <a:ahLst/>
              <a:cxnLst/>
              <a:rect l="l" t="t" r="r" b="b"/>
              <a:pathLst>
                <a:path w="1780124" h="878489">
                  <a:moveTo>
                    <a:pt x="0" y="0"/>
                  </a:moveTo>
                  <a:lnTo>
                    <a:pt x="1780124" y="0"/>
                  </a:lnTo>
                  <a:lnTo>
                    <a:pt x="1780124" y="878489"/>
                  </a:lnTo>
                  <a:lnTo>
                    <a:pt x="0" y="878489"/>
                  </a:lnTo>
                  <a:close/>
                </a:path>
              </a:pathLst>
            </a:custGeom>
            <a:solidFill>
              <a:srgbClr val="F2EDDB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4500" y="5143500"/>
            <a:ext cx="2571750" cy="2571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697200" y="5143500"/>
            <a:ext cx="2571750" cy="25717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920052" y="8217549"/>
            <a:ext cx="1592397" cy="159239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533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24810" y="7715250"/>
            <a:ext cx="5143500" cy="2571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64040" y="3086100"/>
            <a:ext cx="16795260" cy="3408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 err="1"/>
              <a:t>Сопровождение</a:t>
            </a:r>
            <a:r>
              <a:rPr lang="en-US" sz="3000" dirty="0"/>
              <a:t> </a:t>
            </a:r>
            <a:r>
              <a:rPr lang="en-US" sz="3000" dirty="0" err="1"/>
              <a:t>развития</a:t>
            </a:r>
            <a:r>
              <a:rPr lang="en-US" sz="3000" dirty="0"/>
              <a:t> </a:t>
            </a:r>
            <a:r>
              <a:rPr lang="en-US" sz="3000" dirty="0" err="1"/>
              <a:t>ребенка</a:t>
            </a:r>
            <a:r>
              <a:rPr lang="en-US" sz="3000" dirty="0"/>
              <a:t> (</a:t>
            </a:r>
            <a:r>
              <a:rPr lang="en-US" sz="3000" dirty="0" err="1"/>
              <a:t>система</a:t>
            </a:r>
            <a:r>
              <a:rPr lang="en-US" sz="3000" dirty="0"/>
              <a:t> </a:t>
            </a:r>
            <a:r>
              <a:rPr lang="en-US" sz="3000" dirty="0" err="1"/>
              <a:t>службы</a:t>
            </a:r>
            <a:r>
              <a:rPr lang="en-US" sz="3000" dirty="0"/>
              <a:t> </a:t>
            </a:r>
            <a:r>
              <a:rPr lang="en-US" sz="3000" dirty="0" err="1"/>
              <a:t>сопровождения</a:t>
            </a:r>
            <a:r>
              <a:rPr lang="en-US" sz="3000" dirty="0"/>
              <a:t>) </a:t>
            </a:r>
            <a:r>
              <a:rPr lang="en-US" sz="3000" dirty="0" err="1"/>
              <a:t>по</a:t>
            </a:r>
            <a:r>
              <a:rPr lang="en-US" sz="3000" dirty="0"/>
              <a:t> </a:t>
            </a:r>
            <a:r>
              <a:rPr lang="en-US" sz="3000" dirty="0" err="1"/>
              <a:t>направлениям</a:t>
            </a:r>
            <a:r>
              <a:rPr lang="en-US" sz="3000" dirty="0"/>
              <a:t>:</a:t>
            </a:r>
          </a:p>
          <a:p>
            <a:pPr>
              <a:lnSpc>
                <a:spcPts val="4500"/>
              </a:lnSpc>
            </a:pPr>
            <a:r>
              <a:rPr lang="en-US" sz="3000" dirty="0"/>
              <a:t>- </a:t>
            </a:r>
            <a:r>
              <a:rPr lang="ru-RU" sz="3000" dirty="0"/>
              <a:t>о</a:t>
            </a:r>
            <a:r>
              <a:rPr lang="en-US" sz="3000" dirty="0" err="1"/>
              <a:t>пределение</a:t>
            </a:r>
            <a:r>
              <a:rPr lang="en-US" sz="3000" dirty="0"/>
              <a:t> </a:t>
            </a:r>
            <a:r>
              <a:rPr lang="en-US" sz="3000" dirty="0" err="1"/>
              <a:t>уровня</a:t>
            </a:r>
            <a:r>
              <a:rPr lang="en-US" sz="3000" dirty="0"/>
              <a:t> </a:t>
            </a:r>
            <a:r>
              <a:rPr lang="en-US" sz="3000" dirty="0" err="1"/>
              <a:t>готовности</a:t>
            </a:r>
            <a:r>
              <a:rPr lang="en-US" sz="3000" dirty="0"/>
              <a:t> к </a:t>
            </a:r>
            <a:r>
              <a:rPr lang="en-US" sz="3000" dirty="0" err="1"/>
              <a:t>обучению</a:t>
            </a:r>
            <a:r>
              <a:rPr lang="en-US" sz="3000" dirty="0"/>
              <a:t> в </a:t>
            </a:r>
            <a:r>
              <a:rPr lang="en-US" sz="3000" dirty="0" err="1"/>
              <a:t>школе</a:t>
            </a:r>
            <a:r>
              <a:rPr lang="en-US" sz="3000" dirty="0"/>
              <a:t>;</a:t>
            </a:r>
          </a:p>
          <a:p>
            <a:pPr>
              <a:lnSpc>
                <a:spcPts val="4500"/>
              </a:lnSpc>
            </a:pPr>
            <a:r>
              <a:rPr lang="en-US" sz="3000" dirty="0"/>
              <a:t>- </a:t>
            </a:r>
            <a:r>
              <a:rPr lang="ru-RU" sz="3000" dirty="0"/>
              <a:t>о</a:t>
            </a:r>
            <a:r>
              <a:rPr lang="en-US" sz="3000" dirty="0" err="1"/>
              <a:t>пределение</a:t>
            </a:r>
            <a:r>
              <a:rPr lang="en-US" sz="3000" dirty="0"/>
              <a:t> </a:t>
            </a:r>
            <a:r>
              <a:rPr lang="en-US" sz="3000" dirty="0" err="1"/>
              <a:t>особенностей</a:t>
            </a:r>
            <a:r>
              <a:rPr lang="en-US" sz="3000" dirty="0"/>
              <a:t> </a:t>
            </a:r>
            <a:r>
              <a:rPr lang="en-US" sz="3000" dirty="0" err="1"/>
              <a:t>развития</a:t>
            </a:r>
            <a:r>
              <a:rPr lang="en-US" sz="3000" dirty="0"/>
              <a:t> (</a:t>
            </a:r>
            <a:r>
              <a:rPr lang="en-US" sz="3000" dirty="0" err="1"/>
              <a:t>включая</a:t>
            </a:r>
            <a:r>
              <a:rPr lang="en-US" sz="3000" dirty="0"/>
              <a:t> </a:t>
            </a:r>
            <a:r>
              <a:rPr lang="en-US" sz="3000" dirty="0" err="1"/>
              <a:t>здоровье</a:t>
            </a:r>
            <a:r>
              <a:rPr lang="en-US" sz="3000" dirty="0"/>
              <a:t>);</a:t>
            </a:r>
          </a:p>
          <a:p>
            <a:pPr>
              <a:lnSpc>
                <a:spcPts val="4500"/>
              </a:lnSpc>
            </a:pPr>
            <a:r>
              <a:rPr lang="en-US" sz="3000" dirty="0"/>
              <a:t>- </a:t>
            </a:r>
            <a:r>
              <a:rPr lang="ru-RU" sz="3000" dirty="0"/>
              <a:t>о</a:t>
            </a:r>
            <a:r>
              <a:rPr lang="en-US" sz="3000" dirty="0" err="1"/>
              <a:t>пределение</a:t>
            </a:r>
            <a:r>
              <a:rPr lang="en-US" sz="3000" dirty="0"/>
              <a:t> </a:t>
            </a:r>
            <a:r>
              <a:rPr lang="en-US" sz="3000" dirty="0" err="1"/>
              <a:t>причин</a:t>
            </a:r>
            <a:r>
              <a:rPr lang="en-US" sz="3000" dirty="0"/>
              <a:t> </a:t>
            </a:r>
            <a:r>
              <a:rPr lang="en-US" sz="3000" dirty="0" err="1"/>
              <a:t>неуспеваемости</a:t>
            </a:r>
            <a:r>
              <a:rPr lang="en-US" sz="3000" dirty="0"/>
              <a:t> и </a:t>
            </a:r>
            <a:r>
              <a:rPr lang="en-US" sz="3000" dirty="0" err="1"/>
              <a:t>школьной</a:t>
            </a:r>
            <a:r>
              <a:rPr lang="en-US" sz="3000" dirty="0"/>
              <a:t> </a:t>
            </a:r>
            <a:r>
              <a:rPr lang="en-US" sz="3000" dirty="0" err="1"/>
              <a:t>дезадаптации</a:t>
            </a:r>
            <a:r>
              <a:rPr lang="en-US" sz="3000" dirty="0"/>
              <a:t>;</a:t>
            </a:r>
          </a:p>
          <a:p>
            <a:pPr>
              <a:lnSpc>
                <a:spcPts val="4500"/>
              </a:lnSpc>
            </a:pPr>
            <a:r>
              <a:rPr lang="ru-RU" sz="3000" dirty="0"/>
              <a:t>- в</a:t>
            </a:r>
            <a:r>
              <a:rPr lang="en-US" sz="3000" dirty="0" err="1"/>
              <a:t>ыработка</a:t>
            </a:r>
            <a:r>
              <a:rPr lang="en-US" sz="3000" dirty="0"/>
              <a:t> </a:t>
            </a:r>
            <a:r>
              <a:rPr lang="en-US" sz="3000" dirty="0" err="1"/>
              <a:t>адекватных</a:t>
            </a:r>
            <a:r>
              <a:rPr lang="en-US" sz="3000" dirty="0"/>
              <a:t> </a:t>
            </a:r>
            <a:r>
              <a:rPr lang="en-US" sz="3000" dirty="0" err="1"/>
              <a:t>мер</a:t>
            </a:r>
            <a:r>
              <a:rPr lang="en-US" sz="3000" dirty="0"/>
              <a:t>, </a:t>
            </a:r>
            <a:r>
              <a:rPr lang="en-US" sz="3000" dirty="0" err="1"/>
              <a:t>направленных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</a:t>
            </a:r>
            <a:r>
              <a:rPr lang="en-US" sz="3000" dirty="0" err="1"/>
              <a:t>своевременное</a:t>
            </a:r>
            <a:r>
              <a:rPr lang="en-US" sz="3000" dirty="0"/>
              <a:t> </a:t>
            </a:r>
            <a:r>
              <a:rPr lang="en-US" sz="3000" dirty="0" err="1"/>
              <a:t>обеспечение</a:t>
            </a:r>
            <a:r>
              <a:rPr lang="en-US" sz="3000" dirty="0"/>
              <a:t> </a:t>
            </a:r>
            <a:endParaRPr lang="ru-RU" sz="3000" dirty="0"/>
          </a:p>
          <a:p>
            <a:pPr>
              <a:lnSpc>
                <a:spcPts val="4500"/>
              </a:lnSpc>
            </a:pPr>
            <a:r>
              <a:rPr lang="en-US" sz="3000" dirty="0" err="1"/>
              <a:t>каждому</a:t>
            </a:r>
            <a:r>
              <a:rPr lang="en-US" sz="3000" dirty="0"/>
              <a:t> </a:t>
            </a:r>
            <a:r>
              <a:rPr lang="en-US" sz="3000" dirty="0" err="1"/>
              <a:t>ребенку</a:t>
            </a:r>
            <a:r>
              <a:rPr lang="en-US" sz="3000" dirty="0"/>
              <a:t> </a:t>
            </a:r>
            <a:r>
              <a:rPr lang="en-US" sz="3000" dirty="0" err="1"/>
              <a:t>индивидуальных</a:t>
            </a:r>
            <a:r>
              <a:rPr lang="en-US" sz="3000" dirty="0"/>
              <a:t> </a:t>
            </a:r>
            <a:r>
              <a:rPr lang="en-US" sz="3000" dirty="0" err="1"/>
              <a:t>условий</a:t>
            </a:r>
            <a:r>
              <a:rPr lang="en-US" sz="3000" dirty="0"/>
              <a:t> </a:t>
            </a:r>
            <a:r>
              <a:rPr lang="en-US" sz="3000" dirty="0" err="1"/>
              <a:t>для</a:t>
            </a:r>
            <a:r>
              <a:rPr lang="en-US" sz="3000" dirty="0"/>
              <a:t> </a:t>
            </a:r>
            <a:r>
              <a:rPr lang="en-US" sz="3000" dirty="0" err="1"/>
              <a:t>развития</a:t>
            </a:r>
            <a:r>
              <a:rPr lang="en-US" sz="3000" dirty="0"/>
              <a:t> и </a:t>
            </a:r>
            <a:r>
              <a:rPr lang="en-US" sz="3000" dirty="0" err="1"/>
              <a:t>получения</a:t>
            </a:r>
            <a:r>
              <a:rPr lang="en-US" sz="3000" dirty="0"/>
              <a:t> </a:t>
            </a:r>
            <a:r>
              <a:rPr lang="en-US" sz="3000" dirty="0" err="1"/>
              <a:t>образования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250" y="2571750"/>
            <a:ext cx="2571750" cy="25717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181093" y="2037696"/>
            <a:ext cx="6081623" cy="3941905"/>
            <a:chOff x="0" y="0"/>
            <a:chExt cx="7620000" cy="493903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102100"/>
                  </a:lnTo>
                  <a:lnTo>
                    <a:pt x="0" y="4409440"/>
                  </a:lnTo>
                  <a:lnTo>
                    <a:pt x="5852160" y="4409440"/>
                  </a:lnTo>
                  <a:lnTo>
                    <a:pt x="6070600" y="4939030"/>
                  </a:lnTo>
                  <a:lnTo>
                    <a:pt x="6287770" y="4409440"/>
                  </a:lnTo>
                  <a:lnTo>
                    <a:pt x="7620000" y="4409440"/>
                  </a:lnTo>
                  <a:lnTo>
                    <a:pt x="7620000" y="410210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DDB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262717" y="2037696"/>
            <a:ext cx="6081623" cy="3941905"/>
            <a:chOff x="0" y="0"/>
            <a:chExt cx="7620000" cy="49390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409440"/>
                  </a:lnTo>
                  <a:lnTo>
                    <a:pt x="1088390" y="4409440"/>
                  </a:lnTo>
                  <a:lnTo>
                    <a:pt x="1305560" y="4939030"/>
                  </a:lnTo>
                  <a:lnTo>
                    <a:pt x="1524000" y="4409440"/>
                  </a:lnTo>
                  <a:lnTo>
                    <a:pt x="7620000" y="440944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223D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8262717" y="5979601"/>
            <a:ext cx="6081623" cy="3941905"/>
            <a:chOff x="0" y="0"/>
            <a:chExt cx="7620000" cy="49390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102100"/>
                  </a:lnTo>
                  <a:lnTo>
                    <a:pt x="0" y="4409440"/>
                  </a:lnTo>
                  <a:lnTo>
                    <a:pt x="5852160" y="4409440"/>
                  </a:lnTo>
                  <a:lnTo>
                    <a:pt x="6070600" y="4939030"/>
                  </a:lnTo>
                  <a:lnTo>
                    <a:pt x="6287770" y="4409440"/>
                  </a:lnTo>
                  <a:lnTo>
                    <a:pt x="7620000" y="4409440"/>
                  </a:lnTo>
                  <a:lnTo>
                    <a:pt x="7620000" y="410210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DDB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2181093" y="5979601"/>
            <a:ext cx="6081623" cy="3941905"/>
            <a:chOff x="0" y="0"/>
            <a:chExt cx="7620000" cy="49390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20000" cy="4939030"/>
            </a:xfrm>
            <a:custGeom>
              <a:avLst/>
              <a:gdLst/>
              <a:ahLst/>
              <a:cxnLst/>
              <a:rect l="l" t="t" r="r" b="b"/>
              <a:pathLst>
                <a:path w="7620000" h="4939030">
                  <a:moveTo>
                    <a:pt x="0" y="0"/>
                  </a:moveTo>
                  <a:lnTo>
                    <a:pt x="0" y="4409440"/>
                  </a:lnTo>
                  <a:lnTo>
                    <a:pt x="1088390" y="4409440"/>
                  </a:lnTo>
                  <a:lnTo>
                    <a:pt x="1305560" y="4939030"/>
                  </a:lnTo>
                  <a:lnTo>
                    <a:pt x="1524000" y="4409440"/>
                  </a:lnTo>
                  <a:lnTo>
                    <a:pt x="7620000" y="4409440"/>
                  </a:lnTo>
                  <a:lnTo>
                    <a:pt x="76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B74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883968" y="3650216"/>
            <a:ext cx="4757498" cy="4658771"/>
            <a:chOff x="-72390" y="7620"/>
            <a:chExt cx="6487160" cy="6352540"/>
          </a:xfrm>
        </p:grpSpPr>
        <p:sp>
          <p:nvSpPr>
            <p:cNvPr id="13" name="Freeform 13"/>
            <p:cNvSpPr/>
            <p:nvPr/>
          </p:nvSpPr>
          <p:spPr>
            <a:xfrm>
              <a:off x="-72390" y="7620"/>
              <a:ext cx="6487160" cy="6352540"/>
            </a:xfrm>
            <a:custGeom>
              <a:avLst/>
              <a:gdLst/>
              <a:ahLst/>
              <a:cxnLst/>
              <a:rect l="l" t="t" r="r" b="b"/>
              <a:pathLst>
                <a:path w="6487160" h="6352540">
                  <a:moveTo>
                    <a:pt x="6322060" y="3176270"/>
                  </a:moveTo>
                  <a:cubicBezTo>
                    <a:pt x="6322060" y="2844800"/>
                    <a:pt x="6487160" y="2493010"/>
                    <a:pt x="6385560" y="2194560"/>
                  </a:cubicBezTo>
                  <a:cubicBezTo>
                    <a:pt x="6281420" y="1884680"/>
                    <a:pt x="5928360" y="1694180"/>
                    <a:pt x="5734050" y="1436370"/>
                  </a:cubicBezTo>
                  <a:cubicBezTo>
                    <a:pt x="5537200" y="1176020"/>
                    <a:pt x="5455920" y="796290"/>
                    <a:pt x="5185410" y="607060"/>
                  </a:cubicBezTo>
                  <a:cubicBezTo>
                    <a:pt x="4917440" y="420370"/>
                    <a:pt x="4517390" y="462280"/>
                    <a:pt x="4196080" y="360680"/>
                  </a:cubicBezTo>
                  <a:cubicBezTo>
                    <a:pt x="3884930" y="264160"/>
                    <a:pt x="3589020" y="0"/>
                    <a:pt x="3244850" y="0"/>
                  </a:cubicBezTo>
                  <a:cubicBezTo>
                    <a:pt x="2900680" y="0"/>
                    <a:pt x="2603500" y="262890"/>
                    <a:pt x="2293620" y="360680"/>
                  </a:cubicBezTo>
                  <a:cubicBezTo>
                    <a:pt x="1972310" y="461010"/>
                    <a:pt x="1570990" y="419100"/>
                    <a:pt x="1303020" y="607060"/>
                  </a:cubicBezTo>
                  <a:cubicBezTo>
                    <a:pt x="1032510" y="796290"/>
                    <a:pt x="951230" y="1176020"/>
                    <a:pt x="754380" y="1436370"/>
                  </a:cubicBezTo>
                  <a:cubicBezTo>
                    <a:pt x="558800" y="1694180"/>
                    <a:pt x="207010" y="1884680"/>
                    <a:pt x="101600" y="2194560"/>
                  </a:cubicBezTo>
                  <a:cubicBezTo>
                    <a:pt x="1270" y="2493010"/>
                    <a:pt x="165100" y="2844800"/>
                    <a:pt x="165100" y="3176270"/>
                  </a:cubicBezTo>
                  <a:cubicBezTo>
                    <a:pt x="165100" y="3507740"/>
                    <a:pt x="0" y="3859530"/>
                    <a:pt x="101600" y="4157980"/>
                  </a:cubicBezTo>
                  <a:cubicBezTo>
                    <a:pt x="205740" y="4467860"/>
                    <a:pt x="558800" y="4658360"/>
                    <a:pt x="753110" y="4916170"/>
                  </a:cubicBezTo>
                  <a:cubicBezTo>
                    <a:pt x="949960" y="5176520"/>
                    <a:pt x="1031240" y="5556250"/>
                    <a:pt x="1301750" y="5745480"/>
                  </a:cubicBezTo>
                  <a:cubicBezTo>
                    <a:pt x="1569720" y="5933440"/>
                    <a:pt x="1969770" y="5891530"/>
                    <a:pt x="2292350" y="5991860"/>
                  </a:cubicBezTo>
                  <a:cubicBezTo>
                    <a:pt x="2603500" y="6088380"/>
                    <a:pt x="2899410" y="6352540"/>
                    <a:pt x="3243580" y="6352540"/>
                  </a:cubicBezTo>
                  <a:cubicBezTo>
                    <a:pt x="3587750" y="6352540"/>
                    <a:pt x="3884930" y="6089650"/>
                    <a:pt x="4194810" y="5991860"/>
                  </a:cubicBezTo>
                  <a:cubicBezTo>
                    <a:pt x="4516120" y="5891530"/>
                    <a:pt x="4917440" y="5933440"/>
                    <a:pt x="5185410" y="5745480"/>
                  </a:cubicBezTo>
                  <a:cubicBezTo>
                    <a:pt x="5455920" y="5556250"/>
                    <a:pt x="5537200" y="5176520"/>
                    <a:pt x="5734050" y="4916170"/>
                  </a:cubicBezTo>
                  <a:cubicBezTo>
                    <a:pt x="5929630" y="4658360"/>
                    <a:pt x="6281420" y="4467860"/>
                    <a:pt x="6385560" y="4157980"/>
                  </a:cubicBezTo>
                  <a:cubicBezTo>
                    <a:pt x="6487160" y="3858260"/>
                    <a:pt x="6322060" y="3506470"/>
                    <a:pt x="6322060" y="3176270"/>
                  </a:cubicBezTo>
                  <a:close/>
                </a:path>
              </a:pathLst>
            </a:custGeom>
            <a:solidFill>
              <a:srgbClr val="FFC2B4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0" y="356235"/>
            <a:ext cx="17681915" cy="52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6"/>
              </a:lnSpc>
            </a:pPr>
            <a:r>
              <a:rPr lang="en-US" sz="3000" dirty="0"/>
              <a:t>В ГБОУ </a:t>
            </a:r>
            <a:r>
              <a:rPr lang="en-US" sz="3000" dirty="0" err="1"/>
              <a:t>школ</a:t>
            </a:r>
            <a:r>
              <a:rPr lang="ru-RU" sz="3000" dirty="0"/>
              <a:t>е</a:t>
            </a:r>
            <a:r>
              <a:rPr lang="en-US" sz="3000" dirty="0"/>
              <a:t>-</a:t>
            </a:r>
            <a:r>
              <a:rPr lang="en-US" sz="3000" dirty="0" err="1"/>
              <a:t>интернат</a:t>
            </a:r>
            <a:r>
              <a:rPr lang="ru-RU" sz="3000" dirty="0"/>
              <a:t>е</a:t>
            </a:r>
            <a:r>
              <a:rPr lang="en-US" sz="3000" dirty="0"/>
              <a:t> №22 с 2005 </a:t>
            </a:r>
            <a:r>
              <a:rPr lang="en-US" sz="3000" dirty="0" err="1"/>
              <a:t>года</a:t>
            </a:r>
            <a:r>
              <a:rPr lang="en-US" sz="3000" dirty="0"/>
              <a:t> </a:t>
            </a:r>
            <a:r>
              <a:rPr lang="en-US" sz="3000" dirty="0" err="1"/>
              <a:t>существует</a:t>
            </a: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овет</a:t>
            </a:r>
            <a:r>
              <a:rPr lang="en-US" sz="3000" dirty="0"/>
              <a:t> </a:t>
            </a:r>
            <a:r>
              <a:rPr lang="en-US" sz="3000" dirty="0" err="1"/>
              <a:t>здоровья</a:t>
            </a:r>
            <a:endParaRPr lang="en-US" sz="3000" dirty="0"/>
          </a:p>
        </p:txBody>
      </p:sp>
      <p:sp>
        <p:nvSpPr>
          <p:cNvPr id="15" name="TextBox 15"/>
          <p:cNvSpPr txBox="1"/>
          <p:nvPr/>
        </p:nvSpPr>
        <p:spPr>
          <a:xfrm>
            <a:off x="1676400" y="2474513"/>
            <a:ext cx="6081623" cy="133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Педагогический</a:t>
            </a:r>
            <a:r>
              <a:rPr lang="en-US" sz="2400" dirty="0"/>
              <a:t> </a:t>
            </a:r>
            <a:r>
              <a:rPr lang="en-US" sz="2400" dirty="0" err="1"/>
              <a:t>компонент</a:t>
            </a:r>
            <a:r>
              <a:rPr lang="en-US" sz="2400" dirty="0"/>
              <a:t>:</a:t>
            </a: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Учитель</a:t>
            </a:r>
            <a:endParaRPr lang="en-US" sz="2400" dirty="0"/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Учитель-логопед</a:t>
            </a:r>
            <a:endParaRPr lang="en-US" sz="2400" dirty="0"/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Учитель-дефектолог</a:t>
            </a:r>
            <a:endParaRPr lang="en-US" sz="2400" spc="267" dirty="0">
              <a:solidFill>
                <a:srgbClr val="000000"/>
              </a:solidFill>
              <a:latin typeface="Kitsch Display ExtraLigh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262717" y="2543809"/>
            <a:ext cx="6081623" cy="133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Медицинский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компонент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Врач-педиатр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Врач-психиатр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Медицинская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сестра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81093" y="7837816"/>
            <a:ext cx="5361659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Психологический</a:t>
            </a:r>
            <a:r>
              <a:rPr lang="en-US" sz="2400" dirty="0"/>
              <a:t> </a:t>
            </a:r>
            <a:r>
              <a:rPr lang="en-US" sz="2400" dirty="0" err="1"/>
              <a:t>компонент</a:t>
            </a:r>
            <a:r>
              <a:rPr lang="en-US" sz="2400" dirty="0"/>
              <a:t>:</a:t>
            </a: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Педагоги-психологи</a:t>
            </a:r>
            <a:endParaRPr lang="en-US" sz="2400" dirty="0"/>
          </a:p>
        </p:txBody>
      </p:sp>
      <p:sp>
        <p:nvSpPr>
          <p:cNvPr id="18" name="TextBox 18"/>
          <p:cNvSpPr txBox="1"/>
          <p:nvPr/>
        </p:nvSpPr>
        <p:spPr>
          <a:xfrm>
            <a:off x="8923958" y="7837816"/>
            <a:ext cx="4759140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Социальный</a:t>
            </a:r>
            <a:r>
              <a:rPr lang="en-US" sz="2400" dirty="0"/>
              <a:t> </a:t>
            </a:r>
            <a:r>
              <a:rPr lang="en-US" sz="2400" dirty="0" err="1"/>
              <a:t>компонент</a:t>
            </a:r>
            <a:r>
              <a:rPr lang="en-US" sz="2400" dirty="0"/>
              <a:t>:</a:t>
            </a:r>
          </a:p>
          <a:p>
            <a:pPr algn="ctr">
              <a:lnSpc>
                <a:spcPts val="2600"/>
              </a:lnSpc>
              <a:spcBef>
                <a:spcPct val="0"/>
              </a:spcBef>
            </a:pPr>
            <a:r>
              <a:rPr lang="en-US" sz="2400" dirty="0" err="1"/>
              <a:t>Социальные</a:t>
            </a:r>
            <a:r>
              <a:rPr lang="en-US" sz="2400" dirty="0"/>
              <a:t> </a:t>
            </a:r>
            <a:r>
              <a:rPr lang="en-US" sz="2400" dirty="0" err="1"/>
              <a:t>педагоги</a:t>
            </a:r>
            <a:endParaRPr lang="en-US" sz="2400" dirty="0"/>
          </a:p>
        </p:txBody>
      </p:sp>
      <p:sp>
        <p:nvSpPr>
          <p:cNvPr id="19" name="TextBox 19"/>
          <p:cNvSpPr txBox="1"/>
          <p:nvPr/>
        </p:nvSpPr>
        <p:spPr>
          <a:xfrm>
            <a:off x="6799799" y="5679881"/>
            <a:ext cx="258506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  <a:spcBef>
                <a:spcPct val="0"/>
              </a:spcBef>
            </a:pPr>
            <a:r>
              <a:rPr lang="en-US" sz="3000" dirty="0" err="1"/>
              <a:t>Совет</a:t>
            </a:r>
            <a:r>
              <a:rPr lang="en-US" sz="3000" dirty="0"/>
              <a:t> </a:t>
            </a:r>
            <a:r>
              <a:rPr lang="ru-RU" sz="3000" dirty="0"/>
              <a:t>З</a:t>
            </a:r>
            <a:r>
              <a:rPr lang="en-US" sz="3000" dirty="0" err="1"/>
              <a:t>доровья</a:t>
            </a:r>
            <a:endParaRPr lang="en-US" sz="3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14CF5-42A0-4EF5-8163-8FA44240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НАПРАВЛЕНИЯ РАБОТЫ СОВЕТА ЗДОРОВЬЯ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CC9C6C-11C5-4ADE-ABBB-C010D22E2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399" y="2304950"/>
            <a:ext cx="16624694" cy="6832800"/>
          </a:xfrm>
        </p:spPr>
        <p:txBody>
          <a:bodyPr/>
          <a:lstStyle/>
          <a:p>
            <a:pPr marL="279400" indent="0">
              <a:buNone/>
            </a:pPr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FEBF5AD-A2EE-4DE1-8D46-98C982EE0E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721345"/>
              </p:ext>
            </p:extLst>
          </p:nvPr>
        </p:nvGraphicFramePr>
        <p:xfrm>
          <a:off x="623399" y="2304950"/>
          <a:ext cx="16624694" cy="690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902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24544"/>
          <a:stretch>
            <a:fillRect/>
          </a:stretch>
        </p:blipFill>
        <p:spPr>
          <a:xfrm>
            <a:off x="5084451" y="2225978"/>
            <a:ext cx="8119098" cy="690453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366681" y="933450"/>
            <a:ext cx="14193589" cy="52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dirty="0" err="1"/>
              <a:t>Взаимодействие</a:t>
            </a: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овета</a:t>
            </a:r>
            <a:r>
              <a:rPr lang="en-US" sz="3000" dirty="0"/>
              <a:t> </a:t>
            </a:r>
            <a:r>
              <a:rPr lang="en-US" sz="3000" dirty="0" err="1"/>
              <a:t>здоровья</a:t>
            </a:r>
            <a:r>
              <a:rPr lang="en-US" sz="3000" dirty="0"/>
              <a:t> в </a:t>
            </a:r>
            <a:r>
              <a:rPr lang="en-US" sz="3000" dirty="0" err="1"/>
              <a:t>структуре</a:t>
            </a:r>
            <a:r>
              <a:rPr lang="en-US" sz="3000" dirty="0"/>
              <a:t> ОУ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30277"/>
          <a:stretch>
            <a:fillRect/>
          </a:stretch>
        </p:blipFill>
        <p:spPr>
          <a:xfrm>
            <a:off x="2030002" y="3059453"/>
            <a:ext cx="11887272" cy="67409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96416" y="723900"/>
            <a:ext cx="10554444" cy="110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3000" dirty="0" err="1"/>
              <a:t>Основные</a:t>
            </a:r>
            <a:r>
              <a:rPr lang="en-US" sz="3000" dirty="0"/>
              <a:t> </a:t>
            </a:r>
            <a:r>
              <a:rPr lang="en-US" sz="3000" dirty="0" err="1"/>
              <a:t>направления</a:t>
            </a:r>
            <a:r>
              <a:rPr lang="en-US" sz="3000" dirty="0"/>
              <a:t> </a:t>
            </a:r>
            <a:r>
              <a:rPr lang="en-US" sz="3000" dirty="0" err="1"/>
              <a:t>реализации</a:t>
            </a:r>
            <a:endParaRPr lang="en-US" sz="3000" dirty="0"/>
          </a:p>
          <a:p>
            <a:pPr algn="ctr">
              <a:lnSpc>
                <a:spcPts val="4501"/>
              </a:lnSpc>
            </a:pPr>
            <a:r>
              <a:rPr lang="en-US" sz="3000" dirty="0" err="1"/>
              <a:t>Программы</a:t>
            </a:r>
            <a:r>
              <a:rPr lang="en-US" sz="3000" dirty="0"/>
              <a:t> </a:t>
            </a:r>
            <a:r>
              <a:rPr lang="en-US" sz="3000" dirty="0" err="1"/>
              <a:t>на</a:t>
            </a:r>
            <a:r>
              <a:rPr lang="en-US" sz="3000" dirty="0"/>
              <a:t> 2020 - 2024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0"/>
            <a:ext cx="2576405" cy="5153025"/>
            <a:chOff x="0" y="0"/>
            <a:chExt cx="1913890" cy="38279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827940"/>
            </a:xfrm>
            <a:custGeom>
              <a:avLst/>
              <a:gdLst/>
              <a:ahLst/>
              <a:cxnLst/>
              <a:rect l="l" t="t" r="r" b="b"/>
              <a:pathLst>
                <a:path w="1913890" h="3827940">
                  <a:moveTo>
                    <a:pt x="0" y="0"/>
                  </a:moveTo>
                  <a:lnTo>
                    <a:pt x="1913890" y="0"/>
                  </a:lnTo>
                  <a:lnTo>
                    <a:pt x="1913890" y="3827940"/>
                  </a:lnTo>
                  <a:lnTo>
                    <a:pt x="0" y="3827940"/>
                  </a:lnTo>
                  <a:close/>
                </a:path>
              </a:pathLst>
            </a:custGeom>
            <a:solidFill>
              <a:srgbClr val="10223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216" y="7714440"/>
            <a:ext cx="2567095" cy="25670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566880" y="5153025"/>
            <a:ext cx="2576620" cy="5138035"/>
            <a:chOff x="0" y="0"/>
            <a:chExt cx="871598" cy="17380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1597" cy="1738051"/>
            </a:xfrm>
            <a:custGeom>
              <a:avLst/>
              <a:gdLst/>
              <a:ahLst/>
              <a:cxnLst/>
              <a:rect l="l" t="t" r="r" b="b"/>
              <a:pathLst>
                <a:path w="871597" h="1738051">
                  <a:moveTo>
                    <a:pt x="0" y="0"/>
                  </a:moveTo>
                  <a:lnTo>
                    <a:pt x="871597" y="0"/>
                  </a:lnTo>
                  <a:lnTo>
                    <a:pt x="871597" y="1738051"/>
                  </a:lnTo>
                  <a:lnTo>
                    <a:pt x="0" y="1738051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143500" y="7722043"/>
            <a:ext cx="2576620" cy="2569018"/>
            <a:chOff x="0" y="0"/>
            <a:chExt cx="871598" cy="8690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1597" cy="869026"/>
            </a:xfrm>
            <a:custGeom>
              <a:avLst/>
              <a:gdLst/>
              <a:ahLst/>
              <a:cxnLst/>
              <a:rect l="l" t="t" r="r" b="b"/>
              <a:pathLst>
                <a:path w="871597" h="869026">
                  <a:moveTo>
                    <a:pt x="0" y="0"/>
                  </a:moveTo>
                  <a:lnTo>
                    <a:pt x="871597" y="0"/>
                  </a:lnTo>
                  <a:lnTo>
                    <a:pt x="871597" y="869026"/>
                  </a:lnTo>
                  <a:lnTo>
                    <a:pt x="0" y="869026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0" y="7714655"/>
            <a:ext cx="2576405" cy="2576405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2EDDB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538714" y="538714"/>
            <a:ext cx="1498977" cy="1498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6110428" y="8569881"/>
            <a:ext cx="856212" cy="8562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216" y="7714440"/>
            <a:ext cx="2567095" cy="2567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566880" y="7723965"/>
            <a:ext cx="2567095" cy="2567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H="1">
            <a:off x="-216" y="2557355"/>
            <a:ext cx="2586145" cy="25861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16" y="5143500"/>
            <a:ext cx="5142311" cy="257115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 t="3669" b="8385"/>
          <a:stretch>
            <a:fillRect/>
          </a:stretch>
        </p:blipFill>
        <p:spPr>
          <a:xfrm>
            <a:off x="0" y="5153025"/>
            <a:ext cx="7720120" cy="50920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 l="1408" r="1408"/>
          <a:stretch>
            <a:fillRect/>
          </a:stretch>
        </p:blipFill>
        <p:spPr>
          <a:xfrm>
            <a:off x="7720120" y="5153025"/>
            <a:ext cx="6748357" cy="52080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 l="678" r="678"/>
          <a:stretch>
            <a:fillRect/>
          </a:stretch>
        </p:blipFill>
        <p:spPr>
          <a:xfrm>
            <a:off x="14435027" y="5143500"/>
            <a:ext cx="3852973" cy="5208018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4086299" y="391393"/>
            <a:ext cx="1231031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Безопасная</a:t>
            </a:r>
            <a:r>
              <a:rPr lang="en-US" sz="3000" dirty="0"/>
              <a:t> </a:t>
            </a:r>
            <a:r>
              <a:rPr lang="en-US" sz="3000" dirty="0" err="1"/>
              <a:t>среда</a:t>
            </a:r>
            <a:r>
              <a:rPr lang="en-US" sz="3000" dirty="0"/>
              <a:t> и </a:t>
            </a:r>
            <a:r>
              <a:rPr lang="en-US" sz="3000" dirty="0" err="1"/>
              <a:t>комфортные</a:t>
            </a:r>
            <a:r>
              <a:rPr lang="en-US" sz="3000" dirty="0"/>
              <a:t> </a:t>
            </a:r>
            <a:r>
              <a:rPr lang="en-US" sz="3000" dirty="0" err="1"/>
              <a:t>условия</a:t>
            </a:r>
            <a:r>
              <a:rPr lang="en-US" sz="3000" dirty="0"/>
              <a:t>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ru-RU" sz="3000" dirty="0"/>
              <a:t>п</a:t>
            </a:r>
            <a:r>
              <a:rPr lang="en-US" sz="3000" dirty="0" err="1"/>
              <a:t>олучения</a:t>
            </a:r>
            <a:r>
              <a:rPr lang="en-US" sz="3000" dirty="0"/>
              <a:t> </a:t>
            </a:r>
            <a:r>
              <a:rPr lang="en-US" sz="3000" dirty="0" err="1"/>
              <a:t>образования</a:t>
            </a:r>
            <a:endParaRPr lang="en-US" sz="3000" dirty="0"/>
          </a:p>
        </p:txBody>
      </p:sp>
      <p:sp>
        <p:nvSpPr>
          <p:cNvPr id="21" name="TextBox 21"/>
          <p:cNvSpPr txBox="1"/>
          <p:nvPr/>
        </p:nvSpPr>
        <p:spPr>
          <a:xfrm>
            <a:off x="3477456" y="1710776"/>
            <a:ext cx="1481054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Большую</a:t>
            </a:r>
            <a:r>
              <a:rPr lang="en-US" sz="3000" dirty="0"/>
              <a:t> </a:t>
            </a:r>
            <a:r>
              <a:rPr lang="en-US" sz="3000" dirty="0" err="1"/>
              <a:t>часть</a:t>
            </a:r>
            <a:r>
              <a:rPr lang="en-US" sz="3000" dirty="0"/>
              <a:t> </a:t>
            </a:r>
            <a:r>
              <a:rPr lang="en-US" sz="3000" dirty="0" err="1"/>
              <a:t>времени</a:t>
            </a:r>
            <a:r>
              <a:rPr lang="en-US" sz="3000" dirty="0"/>
              <a:t> </a:t>
            </a:r>
            <a:r>
              <a:rPr lang="en-US" sz="3000" dirty="0" err="1"/>
              <a:t>учащиеся</a:t>
            </a:r>
            <a:r>
              <a:rPr lang="en-US" sz="3000" dirty="0"/>
              <a:t> </a:t>
            </a:r>
            <a:r>
              <a:rPr lang="en-US" sz="3000" dirty="0" err="1"/>
              <a:t>проводят</a:t>
            </a:r>
            <a:r>
              <a:rPr lang="en-US" sz="3000" dirty="0"/>
              <a:t> в </a:t>
            </a:r>
            <a:r>
              <a:rPr lang="en-US" sz="3000" dirty="0" err="1"/>
              <a:t>школе-интернат</a:t>
            </a:r>
            <a:r>
              <a:rPr lang="ru-RU" sz="3000" dirty="0"/>
              <a:t>е</a:t>
            </a:r>
            <a:r>
              <a:rPr lang="en-US" sz="3000" dirty="0"/>
              <a:t>. </a:t>
            </a:r>
            <a:r>
              <a:rPr lang="en-US" sz="3000" dirty="0" err="1"/>
              <a:t>Для</a:t>
            </a:r>
            <a:r>
              <a:rPr lang="en-US" sz="3000" dirty="0"/>
              <a:t> </a:t>
            </a:r>
            <a:r>
              <a:rPr lang="en-US" sz="3000" dirty="0" err="1"/>
              <a:t>успешной</a:t>
            </a:r>
            <a:r>
              <a:rPr lang="en-US" sz="3000" dirty="0"/>
              <a:t> </a:t>
            </a:r>
            <a:r>
              <a:rPr lang="en-US" sz="3000" dirty="0" err="1"/>
              <a:t>реализации</a:t>
            </a:r>
            <a:r>
              <a:rPr lang="en-US" sz="3000" dirty="0"/>
              <a:t> </a:t>
            </a:r>
            <a:r>
              <a:rPr lang="en-US" sz="3000" dirty="0" err="1"/>
              <a:t>образовательного</a:t>
            </a:r>
            <a:r>
              <a:rPr lang="en-US" sz="3000" dirty="0"/>
              <a:t> </a:t>
            </a:r>
            <a:r>
              <a:rPr lang="en-US" sz="3000" dirty="0" err="1"/>
              <a:t>процесса</a:t>
            </a:r>
            <a:r>
              <a:rPr lang="en-US" sz="3000" dirty="0"/>
              <a:t>, </a:t>
            </a:r>
            <a:r>
              <a:rPr lang="en-US" sz="3000" dirty="0" err="1"/>
              <a:t>создана</a:t>
            </a:r>
            <a:r>
              <a:rPr lang="en-US" sz="3000" dirty="0"/>
              <a:t> </a:t>
            </a:r>
            <a:r>
              <a:rPr lang="en-US" sz="3000" dirty="0" err="1"/>
              <a:t>комфортная</a:t>
            </a:r>
            <a:r>
              <a:rPr lang="en-US" sz="3000" dirty="0"/>
              <a:t>, </a:t>
            </a:r>
            <a:r>
              <a:rPr lang="en-US" sz="3000" dirty="0" err="1"/>
              <a:t>безопасная</a:t>
            </a:r>
            <a:r>
              <a:rPr lang="en-US" sz="3000" dirty="0"/>
              <a:t> </a:t>
            </a:r>
            <a:r>
              <a:rPr lang="en-US" sz="3000" dirty="0" err="1"/>
              <a:t>среда</a:t>
            </a:r>
            <a:r>
              <a:rPr lang="en-US" sz="3000" dirty="0"/>
              <a:t>.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Выполнение</a:t>
            </a:r>
            <a:r>
              <a:rPr lang="en-US" sz="3000" dirty="0"/>
              <a:t> </a:t>
            </a:r>
            <a:r>
              <a:rPr lang="en-US" sz="3000" dirty="0" err="1"/>
              <a:t>требований</a:t>
            </a: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ан</a:t>
            </a:r>
            <a:r>
              <a:rPr lang="ru-RU" sz="3000" dirty="0"/>
              <a:t>П</a:t>
            </a:r>
            <a:r>
              <a:rPr lang="en-US" sz="3000" dirty="0"/>
              <a:t>и</a:t>
            </a:r>
            <a:r>
              <a:rPr lang="ru-RU" sz="3000" dirty="0"/>
              <a:t>Н</a:t>
            </a:r>
            <a:r>
              <a:rPr lang="en-US" sz="3000" dirty="0"/>
              <a:t>  - </a:t>
            </a:r>
            <a:r>
              <a:rPr lang="en-US" sz="3000" dirty="0" err="1"/>
              <a:t>важнейшее</a:t>
            </a:r>
            <a:r>
              <a:rPr lang="en-US" sz="3000" dirty="0"/>
              <a:t> </a:t>
            </a:r>
            <a:r>
              <a:rPr lang="en-US" sz="3000" dirty="0" err="1"/>
              <a:t>условие</a:t>
            </a:r>
            <a:r>
              <a:rPr lang="en-US" sz="3000" dirty="0"/>
              <a:t> </a:t>
            </a:r>
            <a:r>
              <a:rPr lang="en-US" sz="3000" dirty="0" err="1"/>
              <a:t>охраны</a:t>
            </a:r>
            <a:r>
              <a:rPr lang="en-US" sz="3000" dirty="0"/>
              <a:t> </a:t>
            </a:r>
            <a:r>
              <a:rPr lang="en-US" sz="3000" dirty="0" err="1"/>
              <a:t>здоровья</a:t>
            </a:r>
            <a:r>
              <a:rPr lang="en-US" sz="3000" dirty="0"/>
              <a:t> </a:t>
            </a:r>
            <a:r>
              <a:rPr lang="en-US" sz="3000" dirty="0" err="1"/>
              <a:t>ребенка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89" r="3589"/>
          <a:stretch>
            <a:fillRect/>
          </a:stretch>
        </p:blipFill>
        <p:spPr>
          <a:xfrm>
            <a:off x="0" y="3272943"/>
            <a:ext cx="5051979" cy="4082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b="18938"/>
          <a:stretch>
            <a:fillRect/>
          </a:stretch>
        </p:blipFill>
        <p:spPr>
          <a:xfrm>
            <a:off x="12512449" y="3272943"/>
            <a:ext cx="5775551" cy="37889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577" r="10577"/>
          <a:stretch>
            <a:fillRect/>
          </a:stretch>
        </p:blipFill>
        <p:spPr>
          <a:xfrm>
            <a:off x="5051979" y="3272943"/>
            <a:ext cx="3640733" cy="7014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552" r="1552"/>
          <a:stretch>
            <a:fillRect/>
          </a:stretch>
        </p:blipFill>
        <p:spPr>
          <a:xfrm>
            <a:off x="8692712" y="3272943"/>
            <a:ext cx="3819736" cy="701405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55241" y="535775"/>
            <a:ext cx="1657751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Сформированность</a:t>
            </a:r>
            <a:r>
              <a:rPr lang="en-US" sz="3000" dirty="0"/>
              <a:t> </a:t>
            </a:r>
            <a:r>
              <a:rPr lang="en-US" sz="3000" dirty="0" err="1"/>
              <a:t>здоровьесозидающего</a:t>
            </a:r>
            <a:r>
              <a:rPr lang="en-US" sz="3000" dirty="0"/>
              <a:t> </a:t>
            </a:r>
            <a:r>
              <a:rPr lang="en-US" sz="3000" dirty="0" err="1"/>
              <a:t>пространства</a:t>
            </a:r>
            <a:r>
              <a:rPr lang="en-US" sz="3000" dirty="0"/>
              <a:t>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/>
              <a:t>ГБОУ </a:t>
            </a:r>
            <a:r>
              <a:rPr lang="en-US" sz="3000" dirty="0" err="1"/>
              <a:t>шко</a:t>
            </a:r>
            <a:r>
              <a:rPr lang="ru-RU" sz="3000" dirty="0" err="1"/>
              <a:t>лы</a:t>
            </a:r>
            <a:r>
              <a:rPr lang="en-US" sz="3000" dirty="0"/>
              <a:t>-</a:t>
            </a:r>
            <a:r>
              <a:rPr lang="en-US" sz="3000" dirty="0" err="1"/>
              <a:t>интернат</a:t>
            </a:r>
            <a:r>
              <a:rPr lang="ru-RU" sz="3000" dirty="0"/>
              <a:t>а</a:t>
            </a:r>
            <a:r>
              <a:rPr lang="en-US" sz="3000" dirty="0"/>
              <a:t> №22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863664"/>
            <a:ext cx="1828800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/>
              <a:t>В ГБОУ </a:t>
            </a:r>
            <a:r>
              <a:rPr lang="en-US" sz="3000" dirty="0" err="1"/>
              <a:t>школ</a:t>
            </a:r>
            <a:r>
              <a:rPr lang="ru-RU" sz="3000" dirty="0"/>
              <a:t>е</a:t>
            </a:r>
            <a:r>
              <a:rPr lang="en-US" sz="3000" dirty="0"/>
              <a:t>-</a:t>
            </a:r>
            <a:r>
              <a:rPr lang="en-US" sz="3000" dirty="0" err="1"/>
              <a:t>интернат</a:t>
            </a:r>
            <a:r>
              <a:rPr lang="ru-RU" sz="3000" dirty="0"/>
              <a:t>е</a:t>
            </a:r>
            <a:r>
              <a:rPr lang="en-US" sz="3000" dirty="0"/>
              <a:t> №22 </a:t>
            </a:r>
            <a:r>
              <a:rPr lang="ru-RU" sz="3000" dirty="0"/>
              <a:t>Н</a:t>
            </a:r>
            <a:r>
              <a:rPr lang="en-US" sz="3000" dirty="0" err="1"/>
              <a:t>евского</a:t>
            </a:r>
            <a:r>
              <a:rPr lang="en-US" sz="3000" dirty="0"/>
              <a:t> </a:t>
            </a:r>
            <a:r>
              <a:rPr lang="en-US" sz="3000" dirty="0" err="1"/>
              <a:t>района</a:t>
            </a:r>
            <a:r>
              <a:rPr lang="en-US" sz="3000" dirty="0"/>
              <a:t> </a:t>
            </a:r>
            <a:r>
              <a:rPr lang="en-US" sz="3000" dirty="0" err="1"/>
              <a:t>созданы</a:t>
            </a:r>
            <a:r>
              <a:rPr lang="en-US" sz="3000" dirty="0"/>
              <a:t> </a:t>
            </a:r>
            <a:r>
              <a:rPr lang="en-US" sz="3000" dirty="0" err="1"/>
              <a:t>необходимые</a:t>
            </a:r>
            <a:r>
              <a:rPr lang="en-US" sz="3000" dirty="0"/>
              <a:t> </a:t>
            </a:r>
            <a:r>
              <a:rPr lang="en-US" sz="3000" dirty="0" err="1"/>
              <a:t>условия</a:t>
            </a:r>
            <a:r>
              <a:rPr lang="en-US" sz="3000" dirty="0"/>
              <a:t> </a:t>
            </a:r>
            <a:r>
              <a:rPr lang="en-US" sz="3000" dirty="0" err="1"/>
              <a:t>для</a:t>
            </a:r>
            <a:r>
              <a:rPr lang="en-US" sz="3000" dirty="0"/>
              <a:t> </a:t>
            </a:r>
            <a:r>
              <a:rPr lang="en-US" sz="3000" dirty="0" err="1"/>
              <a:t>обучени</a:t>
            </a:r>
            <a:r>
              <a:rPr lang="ru-RU" sz="3000" dirty="0"/>
              <a:t>я</a:t>
            </a:r>
            <a:r>
              <a:rPr lang="en-US" sz="3000" dirty="0"/>
              <a:t> и </a:t>
            </a:r>
            <a:r>
              <a:rPr lang="en-US" sz="3000" dirty="0" err="1"/>
              <a:t>развития</a:t>
            </a:r>
            <a:r>
              <a:rPr lang="en-US" sz="3000" dirty="0"/>
              <a:t> </a:t>
            </a:r>
            <a:r>
              <a:rPr lang="en-US" sz="3000" dirty="0" err="1"/>
              <a:t>обучающихся</a:t>
            </a:r>
            <a:r>
              <a:rPr lang="en-US" sz="3000" dirty="0"/>
              <a:t> с </a:t>
            </a:r>
            <a:r>
              <a:rPr lang="en-US" sz="3000" dirty="0" err="1"/>
              <a:t>легкой</a:t>
            </a:r>
            <a:r>
              <a:rPr lang="en-US" sz="3000" dirty="0"/>
              <a:t>, </a:t>
            </a:r>
            <a:r>
              <a:rPr lang="ru-RU" sz="3000" dirty="0"/>
              <a:t>умеренной и</a:t>
            </a:r>
            <a:r>
              <a:rPr lang="en-US" sz="3000" dirty="0"/>
              <a:t> </a:t>
            </a:r>
            <a:r>
              <a:rPr lang="en-US" sz="3000" dirty="0" err="1"/>
              <a:t>тяжелой</a:t>
            </a:r>
            <a:r>
              <a:rPr lang="en-US" sz="3000" dirty="0"/>
              <a:t> </a:t>
            </a:r>
            <a:r>
              <a:rPr lang="en-US" sz="3000" dirty="0" err="1"/>
              <a:t>степенью</a:t>
            </a:r>
            <a:r>
              <a:rPr lang="en-US" sz="3000" dirty="0"/>
              <a:t> </a:t>
            </a:r>
            <a:r>
              <a:rPr lang="en-US" sz="3000" dirty="0" err="1"/>
              <a:t>умственной</a:t>
            </a:r>
            <a:r>
              <a:rPr lang="en-US" sz="3000" dirty="0"/>
              <a:t> </a:t>
            </a:r>
            <a:r>
              <a:rPr lang="en-US" sz="3000" dirty="0" err="1"/>
              <a:t>отсталости</a:t>
            </a:r>
            <a:r>
              <a:rPr lang="en-US" sz="3000" dirty="0"/>
              <a:t> и </a:t>
            </a:r>
            <a:r>
              <a:rPr lang="ru-RU" sz="3000" dirty="0"/>
              <a:t>ТМНР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7254" y="1876424"/>
            <a:ext cx="11230719" cy="4268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В </a:t>
            </a:r>
            <a:r>
              <a:rPr lang="en-US" sz="3000" dirty="0" err="1"/>
              <a:t>школе-интернате</a:t>
            </a:r>
            <a:r>
              <a:rPr lang="en-US" sz="3000" dirty="0"/>
              <a:t> </a:t>
            </a:r>
            <a:r>
              <a:rPr lang="en-US" sz="3000" dirty="0" err="1"/>
              <a:t>имеется</a:t>
            </a:r>
            <a:r>
              <a:rPr lang="en-US" sz="3000" dirty="0"/>
              <a:t> </a:t>
            </a:r>
            <a:r>
              <a:rPr lang="en-US" sz="3000" dirty="0" err="1"/>
              <a:t>лицензированный</a:t>
            </a:r>
            <a:r>
              <a:rPr lang="en-US" sz="3000" dirty="0"/>
              <a:t> </a:t>
            </a:r>
            <a:r>
              <a:rPr lang="en-US" sz="3000" dirty="0" err="1"/>
              <a:t>медицинский</a:t>
            </a:r>
            <a:r>
              <a:rPr lang="en-US" sz="3000" dirty="0"/>
              <a:t> </a:t>
            </a:r>
            <a:r>
              <a:rPr lang="en-US" sz="3000" dirty="0" err="1"/>
              <a:t>кабинет</a:t>
            </a:r>
            <a:r>
              <a:rPr lang="en-US" sz="3000" dirty="0"/>
              <a:t>, в </a:t>
            </a:r>
            <a:r>
              <a:rPr lang="en-US" sz="3000" dirty="0" err="1"/>
              <a:t>штат</a:t>
            </a:r>
            <a:r>
              <a:rPr lang="en-US" sz="3000" dirty="0"/>
              <a:t> </a:t>
            </a:r>
            <a:r>
              <a:rPr lang="en-US" sz="3000" dirty="0" err="1"/>
              <a:t>которого</a:t>
            </a:r>
            <a:r>
              <a:rPr lang="en-US" sz="3000" dirty="0"/>
              <a:t> </a:t>
            </a:r>
            <a:r>
              <a:rPr lang="en-US" sz="3000" dirty="0" err="1"/>
              <a:t>входят</a:t>
            </a:r>
            <a:r>
              <a:rPr lang="en-US" sz="3000" dirty="0"/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ru-RU" sz="3000" dirty="0"/>
              <a:t>в</a:t>
            </a:r>
            <a:r>
              <a:rPr lang="en-US" sz="3000" dirty="0" err="1"/>
              <a:t>рач</a:t>
            </a:r>
            <a:r>
              <a:rPr lang="en-US" sz="3000" dirty="0"/>
              <a:t>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</a:t>
            </a:r>
            <a:r>
              <a:rPr lang="ru-RU" sz="3000" dirty="0"/>
              <a:t> м</a:t>
            </a:r>
            <a:r>
              <a:rPr lang="en-US" sz="3000" dirty="0" err="1"/>
              <a:t>едицинская</a:t>
            </a:r>
            <a:r>
              <a:rPr lang="en-US" sz="3000" dirty="0"/>
              <a:t> </a:t>
            </a:r>
            <a:r>
              <a:rPr lang="en-US" sz="3000" dirty="0" err="1"/>
              <a:t>сестра</a:t>
            </a:r>
            <a:r>
              <a:rPr lang="en-US" sz="3000" dirty="0"/>
              <a:t>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</a:t>
            </a:r>
            <a:r>
              <a:rPr lang="ru-RU" sz="3000" dirty="0"/>
              <a:t> м</a:t>
            </a:r>
            <a:r>
              <a:rPr lang="en-US" sz="3000" dirty="0" err="1"/>
              <a:t>едицинская</a:t>
            </a:r>
            <a:r>
              <a:rPr lang="en-US" sz="3000" dirty="0"/>
              <a:t> </a:t>
            </a:r>
            <a:r>
              <a:rPr lang="en-US" sz="3000" dirty="0" err="1"/>
              <a:t>сестра</a:t>
            </a:r>
            <a:r>
              <a:rPr lang="en-US" sz="3000" dirty="0"/>
              <a:t> </a:t>
            </a:r>
            <a:r>
              <a:rPr lang="en-US" sz="3000" dirty="0" err="1"/>
              <a:t>по</a:t>
            </a:r>
            <a:r>
              <a:rPr lang="en-US" sz="3000" dirty="0"/>
              <a:t> </a:t>
            </a:r>
            <a:r>
              <a:rPr lang="en-US" sz="3000" dirty="0" err="1"/>
              <a:t>массажу</a:t>
            </a:r>
            <a:r>
              <a:rPr lang="en-US" sz="3000" dirty="0"/>
              <a:t>.</a:t>
            </a:r>
          </a:p>
          <a:p>
            <a:pPr algn="just">
              <a:lnSpc>
                <a:spcPts val="3000"/>
              </a:lnSpc>
              <a:spcBef>
                <a:spcPct val="0"/>
              </a:spcBef>
            </a:pPr>
            <a:r>
              <a:rPr lang="en-US" sz="3000" spc="309" dirty="0">
                <a:solidFill>
                  <a:srgbClr val="000000"/>
                </a:solidFill>
                <a:latin typeface="Kitsch Display ExtraLight Bold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44500" y="0"/>
            <a:ext cx="5143500" cy="2571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58112" y="0"/>
            <a:ext cx="3516277" cy="17581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7181" y="0"/>
            <a:ext cx="1758138" cy="8790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144500" y="2571750"/>
            <a:ext cx="5143500" cy="2571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4430375" y="6429375"/>
            <a:ext cx="5143500" cy="2571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 flipV="1">
            <a:off x="11858625" y="6429375"/>
            <a:ext cx="5143500" cy="25717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13144500" y="5124450"/>
            <a:ext cx="2571750" cy="25717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07254" y="487160"/>
            <a:ext cx="11230719" cy="130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 err="1"/>
              <a:t>Деятельность</a:t>
            </a:r>
            <a:r>
              <a:rPr lang="en-US" sz="3000" dirty="0"/>
              <a:t> </a:t>
            </a:r>
            <a:r>
              <a:rPr lang="en-US" sz="3000" dirty="0" err="1"/>
              <a:t>по</a:t>
            </a:r>
            <a:r>
              <a:rPr lang="en-US" sz="3000" dirty="0"/>
              <a:t> </a:t>
            </a:r>
            <a:r>
              <a:rPr lang="en-US" sz="3000" dirty="0" err="1"/>
              <a:t>совершенствованию</a:t>
            </a:r>
            <a:r>
              <a:rPr lang="en-US" sz="3000" dirty="0"/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3000" dirty="0"/>
              <a:t>м</a:t>
            </a:r>
            <a:r>
              <a:rPr lang="en-US" sz="3000" dirty="0" err="1"/>
              <a:t>едицинского</a:t>
            </a:r>
            <a:r>
              <a:rPr lang="en-US" sz="3000" dirty="0"/>
              <a:t> </a:t>
            </a:r>
            <a:r>
              <a:rPr lang="en-US" sz="3000" dirty="0" err="1"/>
              <a:t>обслуживания</a:t>
            </a:r>
            <a:r>
              <a:rPr lang="ru-RU" sz="3000" dirty="0"/>
              <a:t> в</a:t>
            </a:r>
            <a:r>
              <a:rPr lang="en-US" sz="3000" dirty="0"/>
              <a:t> ГБОУ 22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4D80EB-9A0B-4F9C-B935-32E7C83357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1" y="5905500"/>
            <a:ext cx="6022975" cy="43942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BEAA69-121D-4A5C-8611-E819B46D09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87" y="5905500"/>
            <a:ext cx="6022974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810" y="7715250"/>
            <a:ext cx="5143500" cy="25717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696560" y="5143500"/>
            <a:ext cx="2571750" cy="25717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C2B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24810" y="5143500"/>
            <a:ext cx="2571750" cy="257175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6533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117796" y="5569659"/>
            <a:ext cx="1719433" cy="17194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EDD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430375" y="1305245"/>
            <a:ext cx="5143500" cy="2571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4810" y="2571430"/>
            <a:ext cx="2591440" cy="2591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24810" y="19370"/>
            <a:ext cx="2591440" cy="25914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524515"/>
            <a:ext cx="10933212" cy="130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 err="1"/>
              <a:t>Организация</a:t>
            </a:r>
            <a:r>
              <a:rPr lang="en-US" sz="3000" dirty="0"/>
              <a:t> </a:t>
            </a:r>
            <a:r>
              <a:rPr lang="en-US" sz="3000" dirty="0" err="1"/>
              <a:t>питания</a:t>
            </a:r>
            <a:r>
              <a:rPr lang="en-US" sz="3000" dirty="0"/>
              <a:t> </a:t>
            </a:r>
            <a:r>
              <a:rPr lang="en-US" sz="3000" dirty="0" err="1"/>
              <a:t>обучающихся</a:t>
            </a:r>
            <a:r>
              <a:rPr lang="en-US" sz="3000" dirty="0"/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3000" dirty="0"/>
              <a:t>в</a:t>
            </a:r>
            <a:r>
              <a:rPr lang="en-US" sz="3000" dirty="0"/>
              <a:t> ГБОУ </a:t>
            </a:r>
            <a:r>
              <a:rPr lang="en-US" sz="3000" dirty="0" err="1"/>
              <a:t>школе-интернате</a:t>
            </a:r>
            <a:r>
              <a:rPr lang="en-US" sz="3000" dirty="0"/>
              <a:t> №22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606" y="4019550"/>
            <a:ext cx="11869339" cy="337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В </a:t>
            </a:r>
            <a:r>
              <a:rPr lang="en-US" sz="3000" dirty="0" err="1"/>
              <a:t>соответствии</a:t>
            </a:r>
            <a:r>
              <a:rPr lang="en-US" sz="3000" dirty="0"/>
              <a:t> с </a:t>
            </a:r>
            <a:r>
              <a:rPr lang="ru-RU" sz="3000" dirty="0"/>
              <a:t>З</a:t>
            </a:r>
            <a:r>
              <a:rPr lang="en-US" sz="3000" dirty="0" err="1"/>
              <a:t>аконом</a:t>
            </a: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анкт</a:t>
            </a:r>
            <a:r>
              <a:rPr lang="en-US" sz="3000" dirty="0"/>
              <a:t>-</a:t>
            </a:r>
            <a:r>
              <a:rPr lang="ru-RU" sz="3000" dirty="0"/>
              <a:t>П</a:t>
            </a:r>
            <a:r>
              <a:rPr lang="en-US" sz="3000" dirty="0" err="1"/>
              <a:t>етербурга</a:t>
            </a:r>
            <a:r>
              <a:rPr lang="en-US" sz="3000" dirty="0"/>
              <a:t> </a:t>
            </a:r>
            <a:r>
              <a:rPr lang="en-US" sz="3000" dirty="0" err="1"/>
              <a:t>от</a:t>
            </a:r>
            <a:r>
              <a:rPr lang="en-US" sz="3000" dirty="0"/>
              <a:t> 22.11.2011 </a:t>
            </a:r>
            <a:r>
              <a:rPr lang="en-US" sz="3000" dirty="0" err="1"/>
              <a:t>года</a:t>
            </a:r>
            <a:r>
              <a:rPr lang="en-US" sz="3000" dirty="0"/>
              <a:t> № 728-132 «</a:t>
            </a:r>
            <a:r>
              <a:rPr lang="ru-RU" sz="3000" dirty="0"/>
              <a:t>С</a:t>
            </a:r>
            <a:r>
              <a:rPr lang="en-US" sz="3000" dirty="0" err="1"/>
              <a:t>оциальный</a:t>
            </a:r>
            <a:r>
              <a:rPr lang="en-US" sz="3000" dirty="0"/>
              <a:t> </a:t>
            </a:r>
            <a:r>
              <a:rPr lang="en-US" sz="3000" dirty="0" err="1"/>
              <a:t>кодекс</a:t>
            </a: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анкт</a:t>
            </a:r>
            <a:r>
              <a:rPr lang="en-US" sz="3000" dirty="0"/>
              <a:t>-</a:t>
            </a:r>
            <a:r>
              <a:rPr lang="ru-RU" sz="3000" dirty="0"/>
              <a:t>П</a:t>
            </a:r>
            <a:r>
              <a:rPr lang="en-US" sz="3000" dirty="0" err="1"/>
              <a:t>етербурга</a:t>
            </a:r>
            <a:r>
              <a:rPr lang="en-US" sz="3000" dirty="0"/>
              <a:t>»</a:t>
            </a:r>
            <a:r>
              <a:rPr lang="ru-RU" sz="3000" dirty="0"/>
              <a:t> в</a:t>
            </a:r>
            <a:r>
              <a:rPr lang="en-US" sz="3000" dirty="0"/>
              <a:t> </a:t>
            </a:r>
            <a:r>
              <a:rPr lang="en-US" sz="3000" dirty="0" err="1"/>
              <a:t>школе-интернате</a:t>
            </a:r>
            <a:r>
              <a:rPr lang="en-US" sz="3000" dirty="0"/>
              <a:t> </a:t>
            </a:r>
            <a:r>
              <a:rPr lang="en-US" sz="3000" dirty="0" err="1"/>
              <a:t>функционирует</a:t>
            </a:r>
            <a:r>
              <a:rPr lang="en-US" sz="3000" dirty="0"/>
              <a:t> </a:t>
            </a:r>
            <a:r>
              <a:rPr lang="en-US" sz="3000" dirty="0" err="1"/>
              <a:t>отдельная</a:t>
            </a:r>
            <a:r>
              <a:rPr lang="en-US" sz="3000" dirty="0"/>
              <a:t> </a:t>
            </a:r>
            <a:r>
              <a:rPr lang="en-US" sz="3000" dirty="0" err="1"/>
              <a:t>столовая</a:t>
            </a:r>
            <a:r>
              <a:rPr lang="ru-RU" sz="3000" dirty="0"/>
              <a:t>, о</a:t>
            </a:r>
            <a:r>
              <a:rPr lang="en-US" sz="3000" dirty="0" err="1"/>
              <a:t>существляется</a:t>
            </a:r>
            <a:r>
              <a:rPr lang="en-US" sz="3000" dirty="0"/>
              <a:t> 6-разовое </a:t>
            </a:r>
            <a:r>
              <a:rPr lang="en-US" sz="3000" dirty="0" err="1"/>
              <a:t>бесплатное</a:t>
            </a:r>
            <a:r>
              <a:rPr lang="en-US" sz="3000" dirty="0"/>
              <a:t> </a:t>
            </a:r>
            <a:r>
              <a:rPr lang="en-US" sz="3000" dirty="0" err="1"/>
              <a:t>питание</a:t>
            </a:r>
            <a:r>
              <a:rPr lang="en-US" sz="3000" dirty="0"/>
              <a:t>. </a:t>
            </a:r>
            <a:r>
              <a:rPr lang="en-US" sz="3000" dirty="0" err="1"/>
              <a:t>Охват</a:t>
            </a:r>
            <a:r>
              <a:rPr lang="en-US" sz="3000" dirty="0"/>
              <a:t> </a:t>
            </a:r>
            <a:r>
              <a:rPr lang="en-US" sz="3000" dirty="0" err="1"/>
              <a:t>горячим</a:t>
            </a:r>
            <a:r>
              <a:rPr lang="en-US" sz="3000" dirty="0"/>
              <a:t> </a:t>
            </a:r>
            <a:r>
              <a:rPr lang="en-US" sz="3000" dirty="0" err="1"/>
              <a:t>питанием</a:t>
            </a:r>
            <a:r>
              <a:rPr lang="en-US" sz="3000" dirty="0"/>
              <a:t>  </a:t>
            </a:r>
            <a:r>
              <a:rPr lang="en-US" sz="3000" dirty="0" err="1"/>
              <a:t>школьников</a:t>
            </a:r>
            <a:r>
              <a:rPr lang="en-US" sz="3000" dirty="0"/>
              <a:t> </a:t>
            </a:r>
            <a:r>
              <a:rPr lang="en-US" sz="3000" dirty="0" err="1"/>
              <a:t>составляет</a:t>
            </a:r>
            <a:r>
              <a:rPr lang="en-US" sz="3000" dirty="0"/>
              <a:t>  100%.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2846" y="-12226"/>
            <a:ext cx="3429000" cy="6858000"/>
            <a:chOff x="0" y="0"/>
            <a:chExt cx="1913890" cy="3827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827780"/>
            </a:xfrm>
            <a:custGeom>
              <a:avLst/>
              <a:gdLst/>
              <a:ahLst/>
              <a:cxnLst/>
              <a:rect l="l" t="t" r="r" b="b"/>
              <a:pathLst>
                <a:path w="1913890" h="3827780">
                  <a:moveTo>
                    <a:pt x="0" y="0"/>
                  </a:moveTo>
                  <a:lnTo>
                    <a:pt x="1913890" y="0"/>
                  </a:lnTo>
                  <a:lnTo>
                    <a:pt x="1913890" y="3827780"/>
                  </a:lnTo>
                  <a:lnTo>
                    <a:pt x="0" y="3827780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849771" y="-12226"/>
            <a:ext cx="3429000" cy="34290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1430000" y="3416774"/>
            <a:ext cx="3422846" cy="342284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859000" y="6839620"/>
            <a:ext cx="3429000" cy="3429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859000" y="6839620"/>
            <a:ext cx="3429000" cy="3429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423846" y="6845774"/>
            <a:ext cx="3429000" cy="34290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8B7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970229" y="4534158"/>
            <a:ext cx="1194233" cy="119423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715500" y="5131274"/>
            <a:ext cx="6858000" cy="3429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20771" y="0"/>
            <a:ext cx="6858000" cy="3429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81000" y="185206"/>
            <a:ext cx="11049000" cy="8573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endParaRPr lang="en-US" sz="2799" spc="288" dirty="0">
              <a:solidFill>
                <a:srgbClr val="000000"/>
              </a:solidFill>
              <a:latin typeface="Kitsch Display Black Bold"/>
            </a:endParaRPr>
          </a:p>
          <a:p>
            <a:pPr algn="ctr">
              <a:lnSpc>
                <a:spcPts val="4199"/>
              </a:lnSpc>
            </a:pPr>
            <a:r>
              <a:rPr lang="en-US" sz="3000" spc="288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интеллекта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интеллекта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здоровьесберегающему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овысить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4199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позитивную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мотивацию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4984" y="2648051"/>
            <a:ext cx="16970178" cy="68296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330670"/>
            <a:ext cx="17897229" cy="52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dirty="0" err="1"/>
              <a:t>Программа</a:t>
            </a:r>
            <a:r>
              <a:rPr lang="en-US" sz="3000" dirty="0"/>
              <a:t> </a:t>
            </a:r>
            <a:r>
              <a:rPr lang="en-US" sz="3000" dirty="0" err="1"/>
              <a:t>формирования</a:t>
            </a:r>
            <a:r>
              <a:rPr lang="en-US" sz="3000" dirty="0"/>
              <a:t> </a:t>
            </a:r>
            <a:r>
              <a:rPr lang="en-US" sz="3000" dirty="0" err="1"/>
              <a:t>культуры</a:t>
            </a:r>
            <a:r>
              <a:rPr lang="en-US" sz="3000" dirty="0"/>
              <a:t> </a:t>
            </a:r>
            <a:r>
              <a:rPr lang="en-US" sz="3000" dirty="0" err="1"/>
              <a:t>здорового</a:t>
            </a:r>
            <a:r>
              <a:rPr lang="en-US" sz="3000" dirty="0"/>
              <a:t> и </a:t>
            </a:r>
            <a:r>
              <a:rPr lang="en-US" sz="3000" dirty="0" err="1"/>
              <a:t>безопасного</a:t>
            </a:r>
            <a:r>
              <a:rPr lang="en-US" sz="3000" dirty="0"/>
              <a:t> </a:t>
            </a:r>
            <a:r>
              <a:rPr lang="en-US" sz="3000" dirty="0" err="1"/>
              <a:t>образа</a:t>
            </a:r>
            <a:r>
              <a:rPr lang="en-US" sz="3000" dirty="0"/>
              <a:t> </a:t>
            </a:r>
            <a:r>
              <a:rPr lang="en-US" sz="3000" dirty="0" err="1"/>
              <a:t>жизни</a:t>
            </a:r>
            <a:endParaRPr lang="en-US" sz="3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5622" y="2605198"/>
            <a:ext cx="16934008" cy="69784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5622" y="657225"/>
            <a:ext cx="1623060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Физическое</a:t>
            </a:r>
            <a:r>
              <a:rPr lang="en-US" sz="3000" dirty="0"/>
              <a:t> </a:t>
            </a:r>
            <a:r>
              <a:rPr lang="en-US" sz="3000" dirty="0" err="1"/>
              <a:t>воспитание</a:t>
            </a:r>
            <a:r>
              <a:rPr lang="en-US" sz="3000" dirty="0"/>
              <a:t> и </a:t>
            </a:r>
            <a:r>
              <a:rPr lang="en-US" sz="3000" dirty="0" err="1"/>
              <a:t>двигательная</a:t>
            </a:r>
            <a:r>
              <a:rPr lang="en-US" sz="3000" dirty="0"/>
              <a:t> </a:t>
            </a:r>
            <a:r>
              <a:rPr lang="en-US" sz="3000" dirty="0" err="1"/>
              <a:t>активность</a:t>
            </a:r>
            <a:r>
              <a:rPr lang="en-US" sz="3000" dirty="0"/>
              <a:t> </a:t>
            </a:r>
            <a:r>
              <a:rPr lang="en-US" sz="3000" dirty="0" err="1"/>
              <a:t>обучающихся</a:t>
            </a:r>
            <a:r>
              <a:rPr lang="en-US" sz="3000" dirty="0"/>
              <a:t> ГБОУ 22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473497" y="8801100"/>
            <a:ext cx="10685859" cy="531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  <a:spcBef>
                <a:spcPct val="0"/>
              </a:spcBef>
            </a:pPr>
            <a:r>
              <a:rPr lang="en-US" sz="3600" dirty="0"/>
              <a:t>НАШИ ДОСТИЖЕНИЯ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9868"/>
            <a:ext cx="18288000" cy="102472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76654" y="1028700"/>
            <a:ext cx="12134693" cy="907552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807693" y="47625"/>
            <a:ext cx="1067261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Физическое</a:t>
            </a:r>
            <a:r>
              <a:rPr lang="en-US" sz="3000" dirty="0"/>
              <a:t> </a:t>
            </a:r>
            <a:r>
              <a:rPr lang="en-US" sz="3000" dirty="0" err="1"/>
              <a:t>здоровье</a:t>
            </a:r>
            <a:r>
              <a:rPr lang="en-US" sz="3000" dirty="0"/>
              <a:t>,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/>
              <a:t> </a:t>
            </a:r>
            <a:r>
              <a:rPr lang="ru-RU" sz="3000" dirty="0"/>
              <a:t>с</a:t>
            </a:r>
            <a:r>
              <a:rPr lang="en-US" sz="3000" dirty="0" err="1"/>
              <a:t>портивно-оздоровительная</a:t>
            </a:r>
            <a:r>
              <a:rPr lang="en-US" sz="3000" dirty="0"/>
              <a:t> </a:t>
            </a:r>
            <a:r>
              <a:rPr lang="en-US" sz="3000" dirty="0" err="1"/>
              <a:t>работа</a:t>
            </a:r>
            <a:endParaRPr lang="en-US" sz="3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5" r="175"/>
          <a:stretch>
            <a:fillRect/>
          </a:stretch>
        </p:blipFill>
        <p:spPr>
          <a:xfrm>
            <a:off x="2857602" y="0"/>
            <a:ext cx="12572797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0469" y="64986"/>
            <a:ext cx="7410642" cy="101570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50"/>
          <a:stretch>
            <a:fillRect/>
          </a:stretch>
        </p:blipFill>
        <p:spPr>
          <a:xfrm>
            <a:off x="9331111" y="129971"/>
            <a:ext cx="6636687" cy="101570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8558" y="137750"/>
            <a:ext cx="15730619" cy="100244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7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77963" y="3948197"/>
            <a:ext cx="8481337" cy="56455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8468" b="18468"/>
          <a:stretch>
            <a:fillRect/>
          </a:stretch>
        </p:blipFill>
        <p:spPr>
          <a:xfrm>
            <a:off x="628356" y="283025"/>
            <a:ext cx="8149607" cy="68303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0628" y="228717"/>
            <a:ext cx="8200855" cy="61506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41482" y="3743636"/>
            <a:ext cx="7923299" cy="61755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52846" y="-12226"/>
            <a:ext cx="3429000" cy="6858000"/>
            <a:chOff x="0" y="0"/>
            <a:chExt cx="1913890" cy="38277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827780"/>
            </a:xfrm>
            <a:custGeom>
              <a:avLst/>
              <a:gdLst/>
              <a:ahLst/>
              <a:cxnLst/>
              <a:rect l="l" t="t" r="r" b="b"/>
              <a:pathLst>
                <a:path w="1913890" h="3827780">
                  <a:moveTo>
                    <a:pt x="0" y="0"/>
                  </a:moveTo>
                  <a:lnTo>
                    <a:pt x="1913890" y="0"/>
                  </a:lnTo>
                  <a:lnTo>
                    <a:pt x="1913890" y="3827780"/>
                  </a:lnTo>
                  <a:lnTo>
                    <a:pt x="0" y="3827780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849771" y="-12226"/>
            <a:ext cx="3429000" cy="342900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1430000" y="3416774"/>
            <a:ext cx="3422846" cy="3422846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859000" y="6839620"/>
            <a:ext cx="3429000" cy="3429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4859000" y="6839620"/>
            <a:ext cx="3429000" cy="3429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423846" y="6845774"/>
            <a:ext cx="3429000" cy="34290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8B74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970229" y="4534158"/>
            <a:ext cx="1194233" cy="119423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715500" y="5131274"/>
            <a:ext cx="6858000" cy="3429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20771" y="0"/>
            <a:ext cx="6858000" cy="34290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7200" y="2601268"/>
            <a:ext cx="10963571" cy="4677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8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Стуктура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бразовательный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истема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коррекционно-воспитательной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ечебно-оздоровительная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сихологическая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оциальная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34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рудовое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6802" y="790512"/>
            <a:ext cx="15454396" cy="87059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62053" y="495300"/>
            <a:ext cx="9963894" cy="130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 err="1"/>
              <a:t>Социальное</a:t>
            </a:r>
            <a:r>
              <a:rPr lang="en-US" sz="3000" dirty="0"/>
              <a:t> </a:t>
            </a:r>
            <a:r>
              <a:rPr lang="en-US" sz="3000" dirty="0" err="1"/>
              <a:t>здоровье</a:t>
            </a:r>
            <a:endParaRPr lang="en-US" sz="3000" dirty="0"/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sz="3000" dirty="0"/>
              <a:t>(у</a:t>
            </a:r>
            <a:r>
              <a:rPr lang="en-US" sz="3000" dirty="0" err="1"/>
              <a:t>частие</a:t>
            </a:r>
            <a:r>
              <a:rPr lang="en-US" sz="3000" dirty="0"/>
              <a:t> в  </a:t>
            </a:r>
            <a:r>
              <a:rPr lang="en-US" sz="3000" dirty="0" err="1"/>
              <a:t>социальных</a:t>
            </a:r>
            <a:r>
              <a:rPr lang="en-US" sz="3000" dirty="0"/>
              <a:t> </a:t>
            </a:r>
            <a:r>
              <a:rPr lang="en-US" sz="3000" dirty="0" err="1"/>
              <a:t>проектах</a:t>
            </a:r>
            <a:r>
              <a:rPr lang="ru-RU" sz="3000" dirty="0"/>
              <a:t>)</a:t>
            </a:r>
            <a:endParaRPr lang="en-US" sz="3000" dirty="0"/>
          </a:p>
        </p:txBody>
      </p:sp>
      <p:sp>
        <p:nvSpPr>
          <p:cNvPr id="3" name="TextBox 3"/>
          <p:cNvSpPr txBox="1"/>
          <p:nvPr/>
        </p:nvSpPr>
        <p:spPr>
          <a:xfrm>
            <a:off x="2454529" y="2857500"/>
            <a:ext cx="13378941" cy="6918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err="1"/>
              <a:t>Учащиеся</a:t>
            </a:r>
            <a:r>
              <a:rPr lang="en-US" sz="3000" dirty="0"/>
              <a:t> </a:t>
            </a:r>
            <a:r>
              <a:rPr lang="en-US" sz="3000" dirty="0" err="1"/>
              <a:t>школы-интерната</a:t>
            </a:r>
            <a:r>
              <a:rPr lang="en-US" sz="3000" dirty="0"/>
              <a:t> </a:t>
            </a:r>
            <a:r>
              <a:rPr lang="en-US" sz="3000" dirty="0" err="1"/>
              <a:t>принимают</a:t>
            </a:r>
            <a:r>
              <a:rPr lang="en-US" sz="3000" dirty="0"/>
              <a:t> </a:t>
            </a:r>
            <a:r>
              <a:rPr lang="en-US" sz="3000" dirty="0" err="1"/>
              <a:t>активное</a:t>
            </a:r>
            <a:r>
              <a:rPr lang="en-US" sz="3000" dirty="0"/>
              <a:t> </a:t>
            </a:r>
            <a:r>
              <a:rPr lang="en-US" sz="3000" dirty="0" err="1"/>
              <a:t>участие</a:t>
            </a:r>
            <a:r>
              <a:rPr lang="ru-RU" sz="3000" dirty="0"/>
              <a:t> в</a:t>
            </a:r>
            <a:r>
              <a:rPr lang="en-US" sz="3000" dirty="0"/>
              <a:t>:</a:t>
            </a:r>
            <a:endParaRPr lang="ru-RU" sz="3000" dirty="0"/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3000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en-US" sz="3000" dirty="0" err="1"/>
              <a:t>акции</a:t>
            </a:r>
            <a:r>
              <a:rPr lang="en-US" sz="3000" dirty="0"/>
              <a:t> </a:t>
            </a:r>
            <a:r>
              <a:rPr lang="en-US" sz="3000" dirty="0" err="1"/>
              <a:t>ко</a:t>
            </a:r>
            <a:r>
              <a:rPr lang="en-US" sz="3000" dirty="0"/>
              <a:t> </a:t>
            </a:r>
            <a:r>
              <a:rPr lang="en-US" sz="3000" dirty="0" err="1"/>
              <a:t>дню</a:t>
            </a:r>
            <a:r>
              <a:rPr lang="en-US" sz="3000" dirty="0"/>
              <a:t> </a:t>
            </a:r>
            <a:r>
              <a:rPr lang="en-US" sz="3000" dirty="0" err="1"/>
              <a:t>пожилого</a:t>
            </a:r>
            <a:r>
              <a:rPr lang="en-US" sz="3000" dirty="0"/>
              <a:t> </a:t>
            </a:r>
            <a:r>
              <a:rPr lang="en-US" sz="3000" dirty="0" err="1"/>
              <a:t>человека</a:t>
            </a:r>
            <a:r>
              <a:rPr lang="en-US" sz="3000" dirty="0"/>
              <a:t>- </a:t>
            </a:r>
            <a:r>
              <a:rPr lang="en-US" sz="3000" dirty="0" err="1"/>
              <a:t>приготовили</a:t>
            </a:r>
            <a:r>
              <a:rPr lang="en-US" sz="3000" dirty="0"/>
              <a:t> </a:t>
            </a:r>
            <a:r>
              <a:rPr lang="en-US" sz="3000" dirty="0" err="1"/>
              <a:t>поздравительные</a:t>
            </a:r>
            <a:r>
              <a:rPr lang="en-US" sz="3000" dirty="0"/>
              <a:t> </a:t>
            </a:r>
            <a:r>
              <a:rPr lang="en-US" sz="3000" dirty="0" err="1"/>
              <a:t>открытки</a:t>
            </a:r>
            <a:r>
              <a:rPr lang="en-US" sz="3000" dirty="0"/>
              <a:t> </a:t>
            </a:r>
            <a:r>
              <a:rPr lang="en-US" sz="3000" dirty="0" err="1"/>
              <a:t>для</a:t>
            </a:r>
            <a:r>
              <a:rPr lang="en-US" sz="3000" dirty="0"/>
              <a:t> </a:t>
            </a:r>
            <a:r>
              <a:rPr lang="en-US" sz="3000" dirty="0" err="1"/>
              <a:t>одиноких</a:t>
            </a:r>
            <a:r>
              <a:rPr lang="en-US" sz="3000" dirty="0"/>
              <a:t> </a:t>
            </a:r>
            <a:r>
              <a:rPr lang="en-US" sz="3000" dirty="0" err="1"/>
              <a:t>постояльцев</a:t>
            </a:r>
            <a:r>
              <a:rPr lang="en-US" sz="3000" dirty="0"/>
              <a:t> </a:t>
            </a:r>
            <a:r>
              <a:rPr lang="ru-RU" sz="3000" dirty="0"/>
              <a:t>В</a:t>
            </a:r>
            <a:r>
              <a:rPr lang="en-US" sz="3000" dirty="0" err="1"/>
              <a:t>олосовского</a:t>
            </a:r>
            <a:r>
              <a:rPr lang="en-US" sz="3000" dirty="0"/>
              <a:t> </a:t>
            </a:r>
            <a:r>
              <a:rPr lang="en-US" sz="3000" dirty="0" err="1"/>
              <a:t>дома</a:t>
            </a:r>
            <a:r>
              <a:rPr lang="en-US" sz="3000" dirty="0"/>
              <a:t> </a:t>
            </a:r>
            <a:r>
              <a:rPr lang="en-US" sz="3000" dirty="0" err="1"/>
              <a:t>престарелых</a:t>
            </a:r>
            <a:r>
              <a:rPr lang="en-US" sz="3000" dirty="0"/>
              <a:t>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en-US" sz="3000" dirty="0" err="1"/>
              <a:t>городской</a:t>
            </a:r>
            <a:r>
              <a:rPr lang="en-US" sz="3000" dirty="0"/>
              <a:t> </a:t>
            </a:r>
            <a:r>
              <a:rPr lang="en-US" sz="3000" dirty="0" err="1"/>
              <a:t>экологической</a:t>
            </a:r>
            <a:r>
              <a:rPr lang="en-US" sz="3000" dirty="0"/>
              <a:t> </a:t>
            </a:r>
            <a:r>
              <a:rPr lang="en-US" sz="3000" dirty="0" err="1"/>
              <a:t>молодежной</a:t>
            </a:r>
            <a:r>
              <a:rPr lang="en-US" sz="3000" dirty="0"/>
              <a:t> </a:t>
            </a:r>
            <a:r>
              <a:rPr lang="en-US" sz="3000" dirty="0" err="1"/>
              <a:t>акции</a:t>
            </a:r>
            <a:r>
              <a:rPr lang="en-US" sz="3000" dirty="0"/>
              <a:t> «</a:t>
            </a:r>
            <a:r>
              <a:rPr lang="ru-RU" sz="3000" dirty="0"/>
              <a:t>Э</a:t>
            </a:r>
            <a:r>
              <a:rPr lang="en-US" sz="3000" dirty="0" err="1"/>
              <a:t>ко-вопрос</a:t>
            </a:r>
            <a:r>
              <a:rPr lang="en-US" sz="3000" dirty="0"/>
              <a:t>»;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en-US" sz="3000" dirty="0" err="1"/>
              <a:t>проекте</a:t>
            </a:r>
            <a:r>
              <a:rPr lang="en-US" sz="3000" dirty="0"/>
              <a:t> «</a:t>
            </a:r>
            <a:r>
              <a:rPr lang="ru-RU" sz="3000" dirty="0"/>
              <a:t>Б</a:t>
            </a:r>
            <a:r>
              <a:rPr lang="en-US" sz="3000" dirty="0" err="1"/>
              <a:t>лаготворительная</a:t>
            </a:r>
            <a:r>
              <a:rPr lang="en-US" sz="3000" dirty="0"/>
              <a:t> </a:t>
            </a:r>
            <a:r>
              <a:rPr lang="en-US" sz="3000" dirty="0" err="1"/>
              <a:t>ярмарка</a:t>
            </a:r>
            <a:r>
              <a:rPr lang="en-US" sz="3000" dirty="0"/>
              <a:t>» БРОО «</a:t>
            </a:r>
            <a:r>
              <a:rPr lang="ru-RU" sz="3000" dirty="0"/>
              <a:t>О</a:t>
            </a:r>
            <a:r>
              <a:rPr lang="en-US" sz="3000" dirty="0" err="1"/>
              <a:t>собый</a:t>
            </a:r>
            <a:r>
              <a:rPr lang="en-US" sz="3000" dirty="0"/>
              <a:t> </a:t>
            </a:r>
            <a:r>
              <a:rPr lang="ru-RU" sz="3000" dirty="0"/>
              <a:t>П</a:t>
            </a:r>
            <a:r>
              <a:rPr lang="en-US" sz="3000" dirty="0" err="1"/>
              <a:t>етербург</a:t>
            </a:r>
            <a:r>
              <a:rPr lang="en-US" sz="3000" dirty="0"/>
              <a:t>»;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en-US" sz="3000" dirty="0" err="1"/>
              <a:t>городском</a:t>
            </a:r>
            <a:r>
              <a:rPr lang="en-US" sz="3000" dirty="0"/>
              <a:t> </a:t>
            </a:r>
            <a:r>
              <a:rPr lang="en-US" sz="3000" dirty="0" err="1"/>
              <a:t>образовательном</a:t>
            </a:r>
            <a:r>
              <a:rPr lang="en-US" sz="3000" dirty="0"/>
              <a:t> </a:t>
            </a:r>
            <a:r>
              <a:rPr lang="en-US" sz="3000" dirty="0" err="1"/>
              <a:t>проекте</a:t>
            </a:r>
            <a:r>
              <a:rPr lang="en-US" sz="3000" dirty="0"/>
              <a:t> «</a:t>
            </a:r>
            <a:r>
              <a:rPr lang="ru-RU" sz="3000" dirty="0"/>
              <a:t>О</a:t>
            </a:r>
            <a:r>
              <a:rPr lang="en-US" sz="3000" dirty="0" err="1"/>
              <a:t>бучение</a:t>
            </a:r>
            <a:r>
              <a:rPr lang="en-US" sz="3000" dirty="0"/>
              <a:t> </a:t>
            </a:r>
            <a:r>
              <a:rPr lang="en-US" sz="3000" dirty="0" err="1"/>
              <a:t>доброльцев</a:t>
            </a:r>
            <a:r>
              <a:rPr lang="en-US" sz="3000" dirty="0"/>
              <a:t> </a:t>
            </a:r>
            <a:r>
              <a:rPr lang="en-US" sz="3000" dirty="0" err="1"/>
              <a:t>методикам</a:t>
            </a:r>
            <a:r>
              <a:rPr lang="en-US" sz="3000" dirty="0"/>
              <a:t> </a:t>
            </a:r>
            <a:r>
              <a:rPr lang="en-US" sz="3000" dirty="0" err="1"/>
              <a:t>профилактики</a:t>
            </a:r>
            <a:r>
              <a:rPr lang="en-US" sz="3000" dirty="0"/>
              <a:t> </a:t>
            </a:r>
            <a:r>
              <a:rPr lang="en-US" sz="3000" dirty="0" err="1"/>
              <a:t>асоциальных</a:t>
            </a:r>
            <a:r>
              <a:rPr lang="en-US" sz="3000" dirty="0"/>
              <a:t> </a:t>
            </a:r>
            <a:r>
              <a:rPr lang="en-US" sz="3000" dirty="0" err="1"/>
              <a:t>явлений</a:t>
            </a:r>
            <a:r>
              <a:rPr lang="en-US" sz="3000" dirty="0"/>
              <a:t> в </a:t>
            </a:r>
            <a:r>
              <a:rPr lang="en-US" sz="3000" dirty="0" err="1"/>
              <a:t>молодежной</a:t>
            </a:r>
            <a:r>
              <a:rPr lang="en-US" sz="3000" dirty="0"/>
              <a:t> </a:t>
            </a:r>
            <a:r>
              <a:rPr lang="en-US" sz="3000" dirty="0" err="1"/>
              <a:t>среде</a:t>
            </a:r>
            <a:r>
              <a:rPr lang="en-US" sz="3000" dirty="0"/>
              <a:t>»;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000" dirty="0"/>
              <a:t>- </a:t>
            </a:r>
            <a:r>
              <a:rPr lang="en-US" sz="3000" dirty="0" err="1"/>
              <a:t>благотворительном</a:t>
            </a:r>
            <a:r>
              <a:rPr lang="en-US" sz="3000" dirty="0"/>
              <a:t> </a:t>
            </a:r>
            <a:r>
              <a:rPr lang="en-US" sz="3000" dirty="0" err="1"/>
              <a:t>проекте</a:t>
            </a:r>
            <a:r>
              <a:rPr lang="en-US" sz="3000" dirty="0"/>
              <a:t> «</a:t>
            </a:r>
            <a:r>
              <a:rPr lang="ru-RU" sz="3000" dirty="0"/>
              <a:t>П</a:t>
            </a:r>
            <a:r>
              <a:rPr lang="en-US" sz="3000" dirty="0" err="1"/>
              <a:t>ротяни</a:t>
            </a:r>
            <a:r>
              <a:rPr lang="en-US" sz="3000" dirty="0"/>
              <a:t> </a:t>
            </a:r>
            <a:r>
              <a:rPr lang="en-US" sz="3000" dirty="0" err="1"/>
              <a:t>руку</a:t>
            </a:r>
            <a:r>
              <a:rPr lang="en-US" sz="3000" dirty="0"/>
              <a:t> </a:t>
            </a:r>
            <a:r>
              <a:rPr lang="en-US" sz="3000" dirty="0" err="1"/>
              <a:t>ребенку</a:t>
            </a:r>
            <a:r>
              <a:rPr lang="en-US" sz="3000" dirty="0"/>
              <a:t>!»;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3000" dirty="0"/>
              <a:t>- </a:t>
            </a:r>
            <a:r>
              <a:rPr lang="en-US" sz="3000" dirty="0"/>
              <a:t>I</a:t>
            </a:r>
            <a:r>
              <a:rPr lang="ru-RU" sz="3000" dirty="0"/>
              <a:t>Х</a:t>
            </a:r>
            <a:r>
              <a:rPr lang="en-US" sz="3000" dirty="0"/>
              <a:t> </a:t>
            </a:r>
            <a:r>
              <a:rPr lang="ru-RU" sz="3000" dirty="0"/>
              <a:t>М</a:t>
            </a:r>
            <a:r>
              <a:rPr lang="en-US" sz="3000" dirty="0" err="1"/>
              <a:t>еждународн</a:t>
            </a:r>
            <a:r>
              <a:rPr lang="ru-RU" sz="3000" dirty="0"/>
              <a:t>ом</a:t>
            </a:r>
            <a:r>
              <a:rPr lang="en-US" sz="3000" dirty="0"/>
              <a:t> </a:t>
            </a:r>
            <a:r>
              <a:rPr lang="en-US" sz="3000" dirty="0" err="1"/>
              <a:t>кинофестивал</a:t>
            </a:r>
            <a:r>
              <a:rPr lang="ru-RU" sz="3000" dirty="0"/>
              <a:t>е</a:t>
            </a:r>
            <a:r>
              <a:rPr lang="en-US" sz="3000" dirty="0"/>
              <a:t> в </a:t>
            </a:r>
            <a:r>
              <a:rPr lang="ru-RU" sz="3000" dirty="0"/>
              <a:t>М</a:t>
            </a:r>
            <a:r>
              <a:rPr lang="en-US" sz="3000" dirty="0" err="1"/>
              <a:t>оскве</a:t>
            </a:r>
            <a:r>
              <a:rPr lang="en-US" sz="3000" dirty="0"/>
              <a:t> «</a:t>
            </a:r>
            <a:r>
              <a:rPr lang="ru-RU" sz="3000" dirty="0"/>
              <a:t>К</a:t>
            </a:r>
            <a:r>
              <a:rPr lang="en-US" sz="3000" dirty="0" err="1"/>
              <a:t>ино</a:t>
            </a:r>
            <a:r>
              <a:rPr lang="en-US" sz="3000" dirty="0"/>
              <a:t> </a:t>
            </a:r>
            <a:r>
              <a:rPr lang="en-US" sz="3000" dirty="0" err="1"/>
              <a:t>без</a:t>
            </a:r>
            <a:r>
              <a:rPr lang="en-US" sz="3000" dirty="0"/>
              <a:t> </a:t>
            </a:r>
            <a:r>
              <a:rPr lang="en-US" sz="3000" dirty="0" err="1"/>
              <a:t>барьеров</a:t>
            </a:r>
            <a:r>
              <a:rPr lang="en-US" sz="3000" dirty="0"/>
              <a:t>» - </a:t>
            </a:r>
            <a:r>
              <a:rPr lang="en-US" sz="3000" dirty="0" err="1"/>
              <a:t>социальный</a:t>
            </a:r>
            <a:r>
              <a:rPr lang="en-US" sz="3000" dirty="0"/>
              <a:t> </a:t>
            </a:r>
            <a:r>
              <a:rPr lang="en-US" sz="3000" dirty="0" err="1"/>
              <a:t>видеоролик</a:t>
            </a:r>
            <a:r>
              <a:rPr lang="en-US" sz="3000" dirty="0"/>
              <a:t>  «</a:t>
            </a:r>
            <a:r>
              <a:rPr lang="ru-RU" sz="3000" dirty="0"/>
              <a:t>Д</a:t>
            </a:r>
            <a:r>
              <a:rPr lang="en-US" sz="3000" dirty="0" err="1"/>
              <a:t>обро</a:t>
            </a:r>
            <a:r>
              <a:rPr lang="en-US" sz="3000" dirty="0"/>
              <a:t>» - </a:t>
            </a:r>
            <a:r>
              <a:rPr lang="en-US" sz="3000" dirty="0" err="1"/>
              <a:t>победитель</a:t>
            </a:r>
            <a:r>
              <a:rPr lang="ru-RU" sz="3000" dirty="0"/>
              <a:t>.</a:t>
            </a:r>
            <a:endParaRPr lang="en-US" sz="3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7551" y="3759789"/>
            <a:ext cx="7741341" cy="51608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0454" y="3759789"/>
            <a:ext cx="3440596" cy="51608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42318" y="1076325"/>
            <a:ext cx="12524130" cy="199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ru-RU" sz="3000" dirty="0"/>
              <a:t>  	</a:t>
            </a:r>
            <a:r>
              <a:rPr lang="en-US" sz="3000" dirty="0" err="1"/>
              <a:t>Забота</a:t>
            </a:r>
            <a:r>
              <a:rPr lang="en-US" sz="3000" dirty="0"/>
              <a:t> о </a:t>
            </a:r>
            <a:r>
              <a:rPr lang="en-US" sz="3000" dirty="0" err="1"/>
              <a:t>других</a:t>
            </a:r>
            <a:r>
              <a:rPr lang="en-US" sz="3000" dirty="0"/>
              <a:t> </a:t>
            </a:r>
            <a:r>
              <a:rPr lang="en-US" sz="3000" dirty="0" err="1"/>
              <a:t>помогает</a:t>
            </a:r>
            <a:r>
              <a:rPr lang="en-US" sz="3000" dirty="0"/>
              <a:t> </a:t>
            </a:r>
            <a:r>
              <a:rPr lang="en-US" sz="3000" dirty="0" err="1"/>
              <a:t>нашим</a:t>
            </a:r>
            <a:r>
              <a:rPr lang="en-US" sz="3000" dirty="0"/>
              <a:t> </a:t>
            </a:r>
            <a:r>
              <a:rPr lang="en-US" sz="3000" dirty="0" err="1"/>
              <a:t>учащимся</a:t>
            </a:r>
            <a:r>
              <a:rPr lang="en-US" sz="3000" dirty="0"/>
              <a:t> </a:t>
            </a:r>
            <a:r>
              <a:rPr lang="en-US" sz="3000" dirty="0" err="1"/>
              <a:t>приобрести</a:t>
            </a:r>
            <a:r>
              <a:rPr lang="en-US" sz="3000" dirty="0"/>
              <a:t> </a:t>
            </a:r>
            <a:r>
              <a:rPr lang="en-US" sz="3000" dirty="0" err="1"/>
              <a:t>много</a:t>
            </a:r>
            <a:r>
              <a:rPr lang="en-US" sz="3000" dirty="0"/>
              <a:t> </a:t>
            </a:r>
            <a:r>
              <a:rPr lang="en-US" sz="3000" dirty="0" err="1"/>
              <a:t>друзей</a:t>
            </a:r>
            <a:r>
              <a:rPr lang="en-US" sz="3000" dirty="0"/>
              <a:t> и </a:t>
            </a:r>
            <a:r>
              <a:rPr lang="en-US" sz="3000" dirty="0" err="1"/>
              <a:t>получить</a:t>
            </a:r>
            <a:r>
              <a:rPr lang="en-US" sz="3000" dirty="0"/>
              <a:t> </a:t>
            </a:r>
            <a:r>
              <a:rPr lang="en-US" sz="3000" dirty="0" err="1"/>
              <a:t>массу</a:t>
            </a:r>
            <a:r>
              <a:rPr lang="en-US" sz="3000" dirty="0"/>
              <a:t> </a:t>
            </a:r>
            <a:r>
              <a:rPr lang="en-US" sz="3000" dirty="0" err="1"/>
              <a:t>положительных</a:t>
            </a:r>
            <a:r>
              <a:rPr lang="en-US" sz="3000" dirty="0"/>
              <a:t> </a:t>
            </a:r>
            <a:r>
              <a:rPr lang="en-US" sz="3000" dirty="0" err="1"/>
              <a:t>эмоций</a:t>
            </a:r>
            <a:r>
              <a:rPr lang="en-US" sz="3000" dirty="0"/>
              <a:t>! </a:t>
            </a:r>
            <a:r>
              <a:rPr lang="en-US" sz="3000" dirty="0" err="1"/>
              <a:t>Наши</a:t>
            </a:r>
            <a:r>
              <a:rPr lang="en-US" sz="3000" dirty="0"/>
              <a:t> </a:t>
            </a:r>
            <a:r>
              <a:rPr lang="en-US" sz="3000" dirty="0" err="1"/>
              <a:t>артисты</a:t>
            </a:r>
            <a:r>
              <a:rPr lang="en-US" sz="3000" dirty="0"/>
              <a:t> </a:t>
            </a:r>
            <a:r>
              <a:rPr lang="en-US" sz="3000" dirty="0" err="1"/>
              <a:t>участвуют</a:t>
            </a:r>
            <a:r>
              <a:rPr lang="en-US" sz="3000" dirty="0"/>
              <a:t> в </a:t>
            </a:r>
            <a:r>
              <a:rPr lang="en-US" sz="3000" dirty="0" err="1"/>
              <a:t>благотворительном</a:t>
            </a:r>
            <a:r>
              <a:rPr lang="en-US" sz="3000" dirty="0"/>
              <a:t> </a:t>
            </a:r>
            <a:r>
              <a:rPr lang="en-US" sz="3000" dirty="0" err="1"/>
              <a:t>инклюзивном</a:t>
            </a:r>
            <a:r>
              <a:rPr lang="en-US" sz="3000" dirty="0"/>
              <a:t> </a:t>
            </a:r>
            <a:r>
              <a:rPr lang="en-US" sz="3000" dirty="0" err="1"/>
              <a:t>фестивале</a:t>
            </a:r>
            <a:r>
              <a:rPr lang="en-US" sz="3000" dirty="0"/>
              <a:t> «</a:t>
            </a:r>
            <a:r>
              <a:rPr lang="ru-RU" sz="3000" dirty="0"/>
              <a:t>Т</a:t>
            </a:r>
            <a:r>
              <a:rPr lang="en-US" sz="3000" dirty="0" err="1"/>
              <a:t>ворим</a:t>
            </a:r>
            <a:r>
              <a:rPr lang="en-US" sz="3000" dirty="0"/>
              <a:t> </a:t>
            </a:r>
            <a:r>
              <a:rPr lang="en-US" sz="3000" dirty="0" err="1"/>
              <a:t>добро</a:t>
            </a:r>
            <a:r>
              <a:rPr lang="en-US" sz="3000" dirty="0"/>
              <a:t> </a:t>
            </a:r>
            <a:r>
              <a:rPr lang="en-US" sz="3000" dirty="0" err="1"/>
              <a:t>вместе</a:t>
            </a:r>
            <a:r>
              <a:rPr lang="en-US" sz="3000" dirty="0"/>
              <a:t>!".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82753" y="619124"/>
            <a:ext cx="7092107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/>
              <a:t>ЭКОЛОГИЧЕСКОЕ ЗДОРОВЬЕ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44625" y="2105025"/>
            <a:ext cx="13598750" cy="7534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ru-RU" sz="3000" dirty="0">
                <a:solidFill>
                  <a:srgbClr val="000000"/>
                </a:solidFill>
              </a:rPr>
              <a:t>Ш</a:t>
            </a:r>
            <a:r>
              <a:rPr lang="en-US" sz="3000" dirty="0" err="1">
                <a:solidFill>
                  <a:srgbClr val="000000"/>
                </a:solidFill>
              </a:rPr>
              <a:t>кол</a:t>
            </a:r>
            <a:r>
              <a:rPr lang="ru-RU" sz="3000" dirty="0">
                <a:solidFill>
                  <a:srgbClr val="000000"/>
                </a:solidFill>
              </a:rPr>
              <a:t>а</a:t>
            </a:r>
            <a:r>
              <a:rPr lang="en-US" sz="3000" dirty="0">
                <a:solidFill>
                  <a:srgbClr val="000000"/>
                </a:solidFill>
              </a:rPr>
              <a:t>-</a:t>
            </a:r>
            <a:r>
              <a:rPr lang="en-US" sz="3000" dirty="0" err="1">
                <a:solidFill>
                  <a:srgbClr val="000000"/>
                </a:solidFill>
              </a:rPr>
              <a:t>интернат</a:t>
            </a:r>
            <a:r>
              <a:rPr lang="ru-RU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ведет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постоянную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работу</a:t>
            </a:r>
            <a:r>
              <a:rPr lang="en-US" sz="3000" dirty="0">
                <a:solidFill>
                  <a:srgbClr val="000000"/>
                </a:solidFill>
              </a:rPr>
              <a:t> в </a:t>
            </a:r>
            <a:r>
              <a:rPr lang="ru-RU" sz="3000" dirty="0">
                <a:solidFill>
                  <a:srgbClr val="000000"/>
                </a:solidFill>
              </a:rPr>
              <a:t>формировании 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экологи</a:t>
            </a:r>
            <a:r>
              <a:rPr lang="ru-RU" sz="3000" dirty="0" err="1">
                <a:solidFill>
                  <a:srgbClr val="000000"/>
                </a:solidFill>
              </a:rPr>
              <a:t>ческого</a:t>
            </a:r>
            <a:r>
              <a:rPr lang="ru-RU" sz="3000" dirty="0">
                <a:solidFill>
                  <a:srgbClr val="000000"/>
                </a:solidFill>
              </a:rPr>
              <a:t> здоровья обучающихся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r>
              <a:rPr lang="ru-RU" sz="3000" dirty="0">
                <a:solidFill>
                  <a:srgbClr val="000000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ru-RU" sz="3000" dirty="0">
                <a:solidFill>
                  <a:srgbClr val="000000"/>
                </a:solidFill>
              </a:rPr>
              <a:t>Приняли активное участие в акции </a:t>
            </a:r>
            <a:r>
              <a:rPr lang="en-US" sz="3000" dirty="0">
                <a:solidFill>
                  <a:srgbClr val="000000"/>
                </a:solidFill>
              </a:rPr>
              <a:t>«</a:t>
            </a:r>
            <a:r>
              <a:rPr lang="ru-RU" sz="3000" dirty="0">
                <a:solidFill>
                  <a:srgbClr val="000000"/>
                </a:solidFill>
              </a:rPr>
              <a:t>Э</a:t>
            </a:r>
            <a:r>
              <a:rPr lang="en-US" sz="3000" dirty="0" err="1">
                <a:solidFill>
                  <a:srgbClr val="000000"/>
                </a:solidFill>
              </a:rPr>
              <a:t>кодежурный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стране</a:t>
            </a:r>
            <a:r>
              <a:rPr lang="en-US" sz="3000" dirty="0">
                <a:solidFill>
                  <a:srgbClr val="000000"/>
                </a:solidFill>
              </a:rPr>
              <a:t>», </a:t>
            </a:r>
            <a:r>
              <a:rPr lang="en-US" sz="3000" dirty="0" err="1">
                <a:solidFill>
                  <a:srgbClr val="000000"/>
                </a:solidFill>
              </a:rPr>
              <a:t>которая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плавно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перешла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во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ru-RU" sz="3000" dirty="0">
                <a:solidFill>
                  <a:srgbClr val="000000"/>
                </a:solidFill>
              </a:rPr>
              <a:t>В</a:t>
            </a:r>
            <a:r>
              <a:rPr lang="en-US" sz="3000" dirty="0" err="1">
                <a:solidFill>
                  <a:srgbClr val="000000"/>
                </a:solidFill>
              </a:rPr>
              <a:t>сероссийский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фестиваль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экологии</a:t>
            </a:r>
            <a:r>
              <a:rPr lang="en-US" sz="3000" dirty="0">
                <a:solidFill>
                  <a:srgbClr val="000000"/>
                </a:solidFill>
              </a:rPr>
              <a:t> и </a:t>
            </a:r>
            <a:r>
              <a:rPr lang="en-US" sz="3000" dirty="0" err="1">
                <a:solidFill>
                  <a:srgbClr val="000000"/>
                </a:solidFill>
              </a:rPr>
              <a:t>энергосбережения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endParaRPr lang="ru-RU" sz="30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</a:rPr>
              <a:t>Ребята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провели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экодесант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уборке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территории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школы</a:t>
            </a:r>
            <a:r>
              <a:rPr lang="en-US" sz="3000" dirty="0">
                <a:solidFill>
                  <a:srgbClr val="000000"/>
                </a:solidFill>
              </a:rPr>
              <a:t> и </a:t>
            </a:r>
            <a:r>
              <a:rPr lang="en-US" sz="3000" dirty="0" err="1">
                <a:solidFill>
                  <a:srgbClr val="000000"/>
                </a:solidFill>
              </a:rPr>
              <a:t>экозанятия</a:t>
            </a:r>
            <a:r>
              <a:rPr lang="ru-RU" sz="3000" dirty="0">
                <a:solidFill>
                  <a:srgbClr val="000000"/>
                </a:solidFill>
              </a:rPr>
              <a:t>; </a:t>
            </a:r>
            <a:r>
              <a:rPr lang="en-US" sz="3000" dirty="0" err="1">
                <a:solidFill>
                  <a:srgbClr val="000000"/>
                </a:solidFill>
              </a:rPr>
              <a:t>участвовали</a:t>
            </a:r>
            <a:r>
              <a:rPr lang="en-US" sz="3000" dirty="0">
                <a:solidFill>
                  <a:srgbClr val="000000"/>
                </a:solidFill>
              </a:rPr>
              <a:t> в </a:t>
            </a:r>
            <a:r>
              <a:rPr lang="en-US" sz="3000" dirty="0" err="1">
                <a:solidFill>
                  <a:srgbClr val="000000"/>
                </a:solidFill>
              </a:rPr>
              <a:t>проектах</a:t>
            </a:r>
            <a:r>
              <a:rPr lang="en-US" sz="3000" dirty="0">
                <a:solidFill>
                  <a:srgbClr val="000000"/>
                </a:solidFill>
              </a:rPr>
              <a:t> #</a:t>
            </a:r>
            <a:r>
              <a:rPr lang="en-US" sz="3000" dirty="0" err="1">
                <a:solidFill>
                  <a:srgbClr val="000000"/>
                </a:solidFill>
              </a:rPr>
              <a:t>бумажныйбум</a:t>
            </a:r>
            <a:r>
              <a:rPr lang="en-US" sz="3000" dirty="0">
                <a:solidFill>
                  <a:srgbClr val="000000"/>
                </a:solidFill>
              </a:rPr>
              <a:t> и #</a:t>
            </a:r>
            <a:r>
              <a:rPr lang="en-US" sz="3000" dirty="0" err="1">
                <a:solidFill>
                  <a:srgbClr val="000000"/>
                </a:solidFill>
              </a:rPr>
              <a:t>добрыекрышечки</a:t>
            </a:r>
            <a:r>
              <a:rPr lang="en-US" sz="3000" dirty="0">
                <a:solidFill>
                  <a:srgbClr val="000000"/>
                </a:solidFill>
              </a:rPr>
              <a:t> (</a:t>
            </a:r>
            <a:r>
              <a:rPr lang="en-US" sz="3000" dirty="0" err="1">
                <a:solidFill>
                  <a:srgbClr val="000000"/>
                </a:solidFill>
              </a:rPr>
              <a:t>собирали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макулатуру</a:t>
            </a:r>
            <a:r>
              <a:rPr lang="en-US" sz="3000" dirty="0">
                <a:solidFill>
                  <a:srgbClr val="000000"/>
                </a:solidFill>
              </a:rPr>
              <a:t> и </a:t>
            </a:r>
            <a:r>
              <a:rPr lang="en-US" sz="3000" dirty="0" err="1">
                <a:solidFill>
                  <a:srgbClr val="000000"/>
                </a:solidFill>
              </a:rPr>
              <a:t>пластиковые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крышечки</a:t>
            </a:r>
            <a:r>
              <a:rPr lang="en-US" sz="3000" dirty="0">
                <a:solidFill>
                  <a:srgbClr val="000000"/>
                </a:solidFill>
              </a:rPr>
              <a:t>), </a:t>
            </a:r>
            <a:r>
              <a:rPr lang="en-US" sz="3000" dirty="0" err="1">
                <a:solidFill>
                  <a:srgbClr val="000000"/>
                </a:solidFill>
              </a:rPr>
              <a:t>занимались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творчеством</a:t>
            </a:r>
            <a:r>
              <a:rPr lang="en-US" sz="3000" dirty="0">
                <a:solidFill>
                  <a:srgbClr val="000000"/>
                </a:solidFill>
              </a:rPr>
              <a:t>, </a:t>
            </a:r>
            <a:r>
              <a:rPr lang="en-US" sz="3000" dirty="0" err="1">
                <a:solidFill>
                  <a:srgbClr val="000000"/>
                </a:solidFill>
              </a:rPr>
              <a:t>делая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поделки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из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природного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материала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r>
              <a:rPr lang="ru-RU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Не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остались</a:t>
            </a:r>
            <a:r>
              <a:rPr lang="en-US" sz="3000" dirty="0">
                <a:solidFill>
                  <a:srgbClr val="000000"/>
                </a:solidFill>
              </a:rPr>
              <a:t> в </a:t>
            </a:r>
            <a:r>
              <a:rPr lang="en-US" sz="3000" dirty="0" err="1">
                <a:solidFill>
                  <a:srgbClr val="000000"/>
                </a:solidFill>
              </a:rPr>
              <a:t>стороне</a:t>
            </a:r>
            <a:r>
              <a:rPr lang="en-US" sz="3000" dirty="0">
                <a:solidFill>
                  <a:srgbClr val="000000"/>
                </a:solidFill>
              </a:rPr>
              <a:t> и </a:t>
            </a:r>
            <a:r>
              <a:rPr lang="en-US" sz="3000" dirty="0" err="1">
                <a:solidFill>
                  <a:srgbClr val="000000"/>
                </a:solidFill>
              </a:rPr>
              <a:t>наши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шефы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из</a:t>
            </a:r>
            <a:r>
              <a:rPr lang="en-US" sz="3000" dirty="0">
                <a:solidFill>
                  <a:srgbClr val="000000"/>
                </a:solidFill>
              </a:rPr>
              <a:t> СПБ ГБУ «</a:t>
            </a:r>
            <a:r>
              <a:rPr lang="ru-RU" sz="3000" dirty="0">
                <a:solidFill>
                  <a:srgbClr val="000000"/>
                </a:solidFill>
              </a:rPr>
              <a:t>Л</a:t>
            </a:r>
            <a:r>
              <a:rPr lang="en-US" sz="3000" dirty="0" err="1">
                <a:solidFill>
                  <a:srgbClr val="000000"/>
                </a:solidFill>
              </a:rPr>
              <a:t>енсвет</a:t>
            </a:r>
            <a:r>
              <a:rPr lang="ru-RU" sz="3000" dirty="0">
                <a:solidFill>
                  <a:srgbClr val="000000"/>
                </a:solidFill>
              </a:rPr>
              <a:t>»</a:t>
            </a:r>
            <a:r>
              <a:rPr lang="en-US" sz="3000" dirty="0">
                <a:solidFill>
                  <a:srgbClr val="000000"/>
                </a:solidFill>
              </a:rPr>
              <a:t>.</a:t>
            </a:r>
            <a:r>
              <a:rPr lang="ru-RU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Заместитель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начальника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проектного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отдела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ru-RU" sz="3000" dirty="0">
                <a:solidFill>
                  <a:srgbClr val="000000"/>
                </a:solidFill>
              </a:rPr>
              <a:t>М</a:t>
            </a:r>
            <a:r>
              <a:rPr lang="en-US" sz="3000" dirty="0" err="1">
                <a:solidFill>
                  <a:srgbClr val="000000"/>
                </a:solidFill>
              </a:rPr>
              <a:t>ухортова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ru-RU" sz="3000" dirty="0">
                <a:solidFill>
                  <a:srgbClr val="000000"/>
                </a:solidFill>
              </a:rPr>
              <a:t>Е</a:t>
            </a:r>
            <a:r>
              <a:rPr lang="en-US" sz="3000" dirty="0">
                <a:solidFill>
                  <a:srgbClr val="000000"/>
                </a:solidFill>
              </a:rPr>
              <a:t>.А.</a:t>
            </a:r>
            <a:r>
              <a:rPr lang="ru-RU" sz="3000" dirty="0">
                <a:solidFill>
                  <a:srgbClr val="000000"/>
                </a:solidFill>
              </a:rPr>
              <a:t> п</a:t>
            </a:r>
            <a:r>
              <a:rPr lang="en-US" sz="3000" dirty="0" err="1">
                <a:solidFill>
                  <a:srgbClr val="000000"/>
                </a:solidFill>
              </a:rPr>
              <a:t>ровела</a:t>
            </a:r>
            <a:r>
              <a:rPr lang="en-US" sz="3000" dirty="0">
                <a:solidFill>
                  <a:srgbClr val="000000"/>
                </a:solidFill>
              </a:rPr>
              <a:t> с </a:t>
            </a:r>
            <a:r>
              <a:rPr lang="en-US" sz="3000" dirty="0" err="1">
                <a:solidFill>
                  <a:srgbClr val="000000"/>
                </a:solidFill>
              </a:rPr>
              <a:t>ребятами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endParaRPr lang="ru-RU" sz="30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</a:rPr>
              <a:t>6-11 </a:t>
            </a:r>
            <a:r>
              <a:rPr lang="en-US" sz="3000" dirty="0" err="1">
                <a:solidFill>
                  <a:srgbClr val="000000"/>
                </a:solidFill>
              </a:rPr>
              <a:t>классов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познавательно-игровое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мероприятие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об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энергосбережении</a:t>
            </a:r>
            <a:r>
              <a:rPr lang="en-US" sz="3000" dirty="0">
                <a:solidFill>
                  <a:srgbClr val="000000"/>
                </a:solidFill>
              </a:rPr>
              <a:t>, а </a:t>
            </a:r>
            <a:r>
              <a:rPr lang="en-US" sz="3000" dirty="0" err="1">
                <a:solidFill>
                  <a:srgbClr val="000000"/>
                </a:solidFill>
              </a:rPr>
              <a:t>наши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педагоги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ru-RU" sz="3000" dirty="0">
                <a:solidFill>
                  <a:srgbClr val="000000"/>
                </a:solidFill>
              </a:rPr>
              <a:t>организовали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челлендж</a:t>
            </a:r>
            <a:r>
              <a:rPr lang="en-US" sz="3000" dirty="0">
                <a:solidFill>
                  <a:srgbClr val="000000"/>
                </a:solidFill>
              </a:rPr>
              <a:t> «</a:t>
            </a:r>
            <a:r>
              <a:rPr lang="ru-RU" sz="3000" dirty="0">
                <a:solidFill>
                  <a:srgbClr val="000000"/>
                </a:solidFill>
              </a:rPr>
              <a:t>М</a:t>
            </a:r>
            <a:r>
              <a:rPr lang="en-US" sz="3000" dirty="0">
                <a:solidFill>
                  <a:srgbClr val="000000"/>
                </a:solidFill>
              </a:rPr>
              <a:t>ы-</a:t>
            </a:r>
            <a:r>
              <a:rPr lang="en-US" sz="3000" dirty="0" err="1">
                <a:solidFill>
                  <a:srgbClr val="000000"/>
                </a:solidFill>
              </a:rPr>
              <a:t>сберегаем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вместе</a:t>
            </a:r>
            <a:r>
              <a:rPr lang="en-US" sz="3000" dirty="0">
                <a:solidFill>
                  <a:srgbClr val="000000"/>
                </a:solidFill>
              </a:rPr>
              <a:t>!</a:t>
            </a:r>
            <a:r>
              <a:rPr lang="ru-RU" sz="3000" dirty="0">
                <a:solidFill>
                  <a:srgbClr val="000000"/>
                </a:solidFill>
              </a:rPr>
              <a:t>»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7874" y="1028700"/>
            <a:ext cx="6326935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02436" y="1028700"/>
            <a:ext cx="581315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285875" y="6429375"/>
            <a:ext cx="5143500" cy="2571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571750" y="5133975"/>
            <a:ext cx="2571750" cy="2571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0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0" y="2571750"/>
            <a:ext cx="5143500" cy="2571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285875" y="6429375"/>
            <a:ext cx="5143500" cy="2571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3612" y="0"/>
            <a:ext cx="3516277" cy="17581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92681" y="0"/>
            <a:ext cx="1758138" cy="8790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571750" y="4217041"/>
            <a:ext cx="4909174" cy="50412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98426" y="4217041"/>
            <a:ext cx="4645003" cy="50412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784442" y="4217041"/>
            <a:ext cx="5503558" cy="50412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862913" y="487160"/>
            <a:ext cx="10643545" cy="199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000" dirty="0" err="1"/>
              <a:t>Ученики</a:t>
            </a:r>
            <a:r>
              <a:rPr lang="en-US" sz="3000" dirty="0"/>
              <a:t> 2, 3 и 4 </a:t>
            </a:r>
            <a:r>
              <a:rPr lang="en-US" sz="3000" dirty="0" err="1"/>
              <a:t>классов</a:t>
            </a:r>
            <a:r>
              <a:rPr lang="en-US" sz="3000" dirty="0"/>
              <a:t> </a:t>
            </a:r>
            <a:r>
              <a:rPr lang="en-US" sz="3000" dirty="0" err="1"/>
              <a:t>поучаствовали</a:t>
            </a:r>
            <a:r>
              <a:rPr lang="en-US" sz="3000" dirty="0"/>
              <a:t> </a:t>
            </a:r>
            <a:r>
              <a:rPr lang="en-US" sz="3000" dirty="0" err="1"/>
              <a:t>во</a:t>
            </a:r>
            <a:r>
              <a:rPr lang="en-US" sz="3000" dirty="0"/>
              <a:t> </a:t>
            </a:r>
            <a:r>
              <a:rPr lang="ru-RU" sz="3000" dirty="0"/>
              <a:t>В</a:t>
            </a:r>
            <a:r>
              <a:rPr lang="en-US" sz="3000" dirty="0" err="1"/>
              <a:t>сероссийском</a:t>
            </a:r>
            <a:r>
              <a:rPr lang="en-US" sz="3000" dirty="0"/>
              <a:t> </a:t>
            </a:r>
            <a:r>
              <a:rPr lang="en-US" sz="3000" dirty="0" err="1"/>
              <a:t>уроке</a:t>
            </a:r>
            <a:r>
              <a:rPr lang="en-US" sz="3000" dirty="0"/>
              <a:t> «</a:t>
            </a:r>
            <a:r>
              <a:rPr lang="ru-RU" sz="3000" dirty="0"/>
              <a:t>Д</a:t>
            </a:r>
            <a:r>
              <a:rPr lang="en-US" sz="3000" dirty="0" err="1"/>
              <a:t>ень</a:t>
            </a:r>
            <a:r>
              <a:rPr lang="en-US" sz="3000" dirty="0"/>
              <a:t> </a:t>
            </a:r>
            <a:r>
              <a:rPr lang="en-US" sz="3000" dirty="0" err="1"/>
              <a:t>продовольствия</a:t>
            </a:r>
            <a:r>
              <a:rPr lang="ru-RU" sz="3000" dirty="0"/>
              <a:t>», </a:t>
            </a:r>
            <a:r>
              <a:rPr lang="en-US" sz="3000" dirty="0"/>
              <a:t> </a:t>
            </a:r>
            <a:r>
              <a:rPr lang="en-US" sz="3000" dirty="0" err="1"/>
              <a:t>они</a:t>
            </a:r>
            <a:r>
              <a:rPr lang="en-US" sz="3000" dirty="0"/>
              <a:t> </a:t>
            </a:r>
            <a:r>
              <a:rPr lang="en-US" sz="3000" dirty="0" err="1"/>
              <a:t>узнали</a:t>
            </a:r>
            <a:r>
              <a:rPr lang="en-US" sz="3000" dirty="0"/>
              <a:t> </a:t>
            </a:r>
            <a:r>
              <a:rPr lang="en-US" sz="3000" dirty="0" err="1"/>
              <a:t>много</a:t>
            </a:r>
            <a:r>
              <a:rPr lang="en-US" sz="3000" dirty="0"/>
              <a:t> </a:t>
            </a:r>
            <a:r>
              <a:rPr lang="en-US" sz="3000" dirty="0" err="1"/>
              <a:t>нового</a:t>
            </a:r>
            <a:r>
              <a:rPr lang="en-US" sz="3000" dirty="0"/>
              <a:t> о </a:t>
            </a:r>
            <a:r>
              <a:rPr lang="en-US" sz="3000" dirty="0" err="1"/>
              <a:t>продуктах</a:t>
            </a:r>
            <a:r>
              <a:rPr lang="ru-RU" sz="3000" dirty="0"/>
              <a:t>, полезных для здоровья.</a:t>
            </a:r>
            <a:r>
              <a:rPr lang="en-US" sz="3000" dirty="0"/>
              <a:t> </a:t>
            </a:r>
            <a:r>
              <a:rPr lang="en-US" sz="3000" dirty="0" err="1"/>
              <a:t>Правильно</a:t>
            </a:r>
            <a:r>
              <a:rPr lang="en-US" sz="3000" dirty="0"/>
              <a:t> </a:t>
            </a:r>
            <a:r>
              <a:rPr lang="en-US" sz="3000" dirty="0" err="1"/>
              <a:t>питаться</a:t>
            </a:r>
            <a:r>
              <a:rPr lang="en-US" sz="3000" dirty="0"/>
              <a:t> </a:t>
            </a:r>
            <a:r>
              <a:rPr lang="en-US" sz="3000" dirty="0" err="1"/>
              <a:t>это</a:t>
            </a:r>
            <a:r>
              <a:rPr lang="en-US" sz="3000" dirty="0"/>
              <a:t> </a:t>
            </a:r>
            <a:r>
              <a:rPr lang="en-US" sz="3000" dirty="0" err="1"/>
              <a:t>здорово</a:t>
            </a:r>
            <a:r>
              <a:rPr lang="en-US" sz="3000" dirty="0"/>
              <a:t>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75295" y="7039206"/>
            <a:ext cx="6495588" cy="3247794"/>
            <a:chOff x="0" y="0"/>
            <a:chExt cx="2197273" cy="109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97273" cy="1098636"/>
            </a:xfrm>
            <a:custGeom>
              <a:avLst/>
              <a:gdLst/>
              <a:ahLst/>
              <a:cxnLst/>
              <a:rect l="l" t="t" r="r" b="b"/>
              <a:pathLst>
                <a:path w="2197273" h="1098636">
                  <a:moveTo>
                    <a:pt x="0" y="0"/>
                  </a:moveTo>
                  <a:lnTo>
                    <a:pt x="2197273" y="0"/>
                  </a:lnTo>
                  <a:lnTo>
                    <a:pt x="2197273" y="1098636"/>
                  </a:lnTo>
                  <a:lnTo>
                    <a:pt x="0" y="1098636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247794" y="7039206"/>
            <a:ext cx="8527501" cy="3247794"/>
            <a:chOff x="0" y="0"/>
            <a:chExt cx="2884612" cy="10986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4612" cy="1098636"/>
            </a:xfrm>
            <a:custGeom>
              <a:avLst/>
              <a:gdLst/>
              <a:ahLst/>
              <a:cxnLst/>
              <a:rect l="l" t="t" r="r" b="b"/>
              <a:pathLst>
                <a:path w="2884612" h="1098636">
                  <a:moveTo>
                    <a:pt x="0" y="0"/>
                  </a:moveTo>
                  <a:lnTo>
                    <a:pt x="2884612" y="0"/>
                  </a:lnTo>
                  <a:lnTo>
                    <a:pt x="2884612" y="1098636"/>
                  </a:lnTo>
                  <a:lnTo>
                    <a:pt x="0" y="1098636"/>
                  </a:lnTo>
                  <a:close/>
                </a:path>
              </a:pathLst>
            </a:custGeom>
            <a:solidFill>
              <a:srgbClr val="D6533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0" y="7039206"/>
            <a:ext cx="3247794" cy="32477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8537026" y="7039206"/>
            <a:ext cx="3247794" cy="32477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775295" y="7039206"/>
            <a:ext cx="6495588" cy="324779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247794" y="7039206"/>
            <a:ext cx="3247794" cy="3247794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0223D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0" y="7039206"/>
            <a:ext cx="3247794" cy="324779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74050" y="8437646"/>
            <a:ext cx="3947488" cy="3947488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2637703" y="1532295"/>
            <a:ext cx="13745289" cy="2831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 dirty="0" err="1"/>
              <a:t>Проблема</a:t>
            </a:r>
            <a:r>
              <a:rPr lang="en-US" sz="3000" dirty="0"/>
              <a:t> </a:t>
            </a:r>
            <a:r>
              <a:rPr lang="en-US" sz="3000" dirty="0" err="1"/>
              <a:t>сохранения</a:t>
            </a:r>
            <a:r>
              <a:rPr lang="en-US" sz="3000" dirty="0"/>
              <a:t>  и </a:t>
            </a:r>
            <a:r>
              <a:rPr lang="en-US" sz="3000" dirty="0" err="1"/>
              <a:t>укрепления</a:t>
            </a:r>
            <a:r>
              <a:rPr lang="en-US" sz="3000" dirty="0"/>
              <a:t> </a:t>
            </a:r>
            <a:r>
              <a:rPr lang="en-US" sz="3000" dirty="0" err="1"/>
              <a:t>здоровья</a:t>
            </a:r>
            <a:r>
              <a:rPr lang="en-US" sz="3000" dirty="0"/>
              <a:t> </a:t>
            </a:r>
            <a:r>
              <a:rPr lang="en-US" sz="3000" dirty="0" err="1"/>
              <a:t>обучающихся</a:t>
            </a:r>
            <a:r>
              <a:rPr lang="en-US" sz="3000" dirty="0"/>
              <a:t> </a:t>
            </a:r>
            <a:r>
              <a:rPr lang="en-US" sz="3000" dirty="0" err="1"/>
              <a:t>школы-интерната</a:t>
            </a:r>
            <a:r>
              <a:rPr lang="en-US" sz="3000" dirty="0"/>
              <a:t> </a:t>
            </a:r>
            <a:r>
              <a:rPr lang="en-US" sz="3000" dirty="0" err="1"/>
              <a:t>находится</a:t>
            </a:r>
            <a:r>
              <a:rPr lang="en-US" sz="3000" dirty="0"/>
              <a:t> в </a:t>
            </a:r>
            <a:r>
              <a:rPr lang="en-US" sz="3000" dirty="0" err="1"/>
              <a:t>центре</a:t>
            </a:r>
            <a:r>
              <a:rPr lang="en-US" sz="3000" dirty="0"/>
              <a:t> </a:t>
            </a:r>
            <a:r>
              <a:rPr lang="en-US" sz="3000" dirty="0" err="1"/>
              <a:t>внимания</a:t>
            </a:r>
            <a:r>
              <a:rPr lang="en-US" sz="3000" dirty="0"/>
              <a:t> </a:t>
            </a:r>
            <a:r>
              <a:rPr lang="en-US" sz="3000" dirty="0" err="1"/>
              <a:t>всего</a:t>
            </a:r>
            <a:r>
              <a:rPr lang="en-US" sz="3000" dirty="0"/>
              <a:t> </a:t>
            </a:r>
            <a:r>
              <a:rPr lang="en-US" sz="3000" dirty="0" err="1"/>
              <a:t>педагогического</a:t>
            </a:r>
            <a:r>
              <a:rPr lang="en-US" sz="3000" dirty="0"/>
              <a:t> </a:t>
            </a:r>
            <a:r>
              <a:rPr lang="en-US" sz="3000" dirty="0" err="1"/>
              <a:t>коллектива</a:t>
            </a:r>
            <a:r>
              <a:rPr lang="en-US" sz="3000" dirty="0"/>
              <a:t> и </a:t>
            </a:r>
            <a:r>
              <a:rPr lang="en-US" sz="3000" dirty="0" err="1"/>
              <a:t>охватывает</a:t>
            </a:r>
            <a:r>
              <a:rPr lang="en-US" sz="3000" dirty="0"/>
              <a:t> </a:t>
            </a:r>
            <a:r>
              <a:rPr lang="en-US" sz="3000" dirty="0" err="1"/>
              <a:t>все</a:t>
            </a:r>
            <a:r>
              <a:rPr lang="en-US" sz="3000" dirty="0"/>
              <a:t> </a:t>
            </a:r>
            <a:r>
              <a:rPr lang="en-US" sz="3000" dirty="0" err="1"/>
              <a:t>компоненты</a:t>
            </a:r>
            <a:r>
              <a:rPr lang="en-US" sz="3000" dirty="0"/>
              <a:t>: </a:t>
            </a:r>
            <a:r>
              <a:rPr lang="en-US" sz="3000" dirty="0" err="1"/>
              <a:t>физическое</a:t>
            </a:r>
            <a:r>
              <a:rPr lang="en-US" sz="3000" dirty="0"/>
              <a:t>, </a:t>
            </a:r>
            <a:r>
              <a:rPr lang="en-US" sz="3000" dirty="0" err="1"/>
              <a:t>психическое</a:t>
            </a:r>
            <a:r>
              <a:rPr lang="en-US" sz="3000" dirty="0"/>
              <a:t>, </a:t>
            </a:r>
            <a:r>
              <a:rPr lang="en-US" sz="3000" dirty="0" err="1"/>
              <a:t>социальное</a:t>
            </a:r>
            <a:r>
              <a:rPr lang="en-US" sz="3000" dirty="0"/>
              <a:t> и </a:t>
            </a:r>
            <a:r>
              <a:rPr lang="en-US" sz="3000" dirty="0" err="1"/>
              <a:t>нравственное</a:t>
            </a:r>
            <a:r>
              <a:rPr lang="en-US" sz="3000" dirty="0"/>
              <a:t> </a:t>
            </a:r>
            <a:r>
              <a:rPr lang="en-US" sz="3000" dirty="0" err="1"/>
              <a:t>здоровье</a:t>
            </a:r>
            <a:r>
              <a:rPr lang="en-US" sz="3000" dirty="0"/>
              <a:t>.</a:t>
            </a:r>
          </a:p>
          <a:p>
            <a:pPr algn="just">
              <a:lnSpc>
                <a:spcPts val="4500"/>
              </a:lnSpc>
            </a:pPr>
            <a:r>
              <a:rPr lang="en-US" sz="3000" dirty="0"/>
              <a:t>В</a:t>
            </a:r>
            <a:r>
              <a:rPr lang="ru-RU" sz="3000" dirty="0"/>
              <a:t> </a:t>
            </a:r>
            <a:r>
              <a:rPr lang="en-US" sz="3000" dirty="0" err="1"/>
              <a:t>школе-интернате</a:t>
            </a:r>
            <a:r>
              <a:rPr lang="en-US" sz="3000" dirty="0"/>
              <a:t> </a:t>
            </a:r>
            <a:r>
              <a:rPr lang="en-US" sz="3000" dirty="0" err="1"/>
              <a:t>созданы</a:t>
            </a:r>
            <a:r>
              <a:rPr lang="en-US" sz="3000" dirty="0"/>
              <a:t> </a:t>
            </a:r>
            <a:r>
              <a:rPr lang="en-US" sz="3000" dirty="0" err="1"/>
              <a:t>все</a:t>
            </a:r>
            <a:r>
              <a:rPr lang="en-US" sz="3000" dirty="0"/>
              <a:t> </a:t>
            </a:r>
            <a:r>
              <a:rPr lang="en-US" sz="3000" dirty="0" err="1"/>
              <a:t>необходимые</a:t>
            </a:r>
            <a:r>
              <a:rPr lang="en-US" sz="3000" dirty="0"/>
              <a:t> </a:t>
            </a:r>
            <a:r>
              <a:rPr lang="en-US" sz="3000" dirty="0" err="1"/>
              <a:t>условия</a:t>
            </a:r>
            <a:r>
              <a:rPr lang="en-US" sz="3000" dirty="0"/>
              <a:t> </a:t>
            </a:r>
            <a:r>
              <a:rPr lang="en-US" sz="3000" dirty="0" err="1"/>
              <a:t>для</a:t>
            </a:r>
            <a:r>
              <a:rPr lang="en-US" sz="3000" dirty="0"/>
              <a:t> </a:t>
            </a:r>
            <a:r>
              <a:rPr lang="en-US" sz="3000" dirty="0" err="1"/>
              <a:t>развития</a:t>
            </a:r>
            <a:r>
              <a:rPr lang="en-US" sz="3000" dirty="0"/>
              <a:t> </a:t>
            </a:r>
            <a:r>
              <a:rPr lang="en-US" sz="3000" dirty="0" err="1"/>
              <a:t>здоровьесберегающей</a:t>
            </a:r>
            <a:r>
              <a:rPr lang="en-US" sz="3000" dirty="0"/>
              <a:t> </a:t>
            </a:r>
            <a:r>
              <a:rPr lang="en-US" sz="3000" dirty="0" err="1"/>
              <a:t>деятельности</a:t>
            </a:r>
            <a:r>
              <a:rPr lang="en-US" sz="300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858000"/>
            <a:ext cx="6858000" cy="3429000"/>
            <a:chOff x="0" y="0"/>
            <a:chExt cx="4797026" cy="2398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7026" cy="2398513"/>
            </a:xfrm>
            <a:custGeom>
              <a:avLst/>
              <a:gdLst/>
              <a:ahLst/>
              <a:cxnLst/>
              <a:rect l="l" t="t" r="r" b="b"/>
              <a:pathLst>
                <a:path w="4797026" h="2398513">
                  <a:moveTo>
                    <a:pt x="0" y="0"/>
                  </a:moveTo>
                  <a:lnTo>
                    <a:pt x="4797026" y="0"/>
                  </a:lnTo>
                  <a:lnTo>
                    <a:pt x="4797026" y="2398513"/>
                  </a:lnTo>
                  <a:lnTo>
                    <a:pt x="0" y="2398513"/>
                  </a:lnTo>
                  <a:close/>
                </a:path>
              </a:pathLst>
            </a:custGeom>
            <a:solidFill>
              <a:srgbClr val="10223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858000" y="6858000"/>
            <a:ext cx="6858000" cy="3429000"/>
            <a:chOff x="0" y="0"/>
            <a:chExt cx="4797026" cy="23985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97026" cy="2398513"/>
            </a:xfrm>
            <a:custGeom>
              <a:avLst/>
              <a:gdLst/>
              <a:ahLst/>
              <a:cxnLst/>
              <a:rect l="l" t="t" r="r" b="b"/>
              <a:pathLst>
                <a:path w="4797026" h="2398513">
                  <a:moveTo>
                    <a:pt x="0" y="0"/>
                  </a:moveTo>
                  <a:lnTo>
                    <a:pt x="4797026" y="0"/>
                  </a:lnTo>
                  <a:lnTo>
                    <a:pt x="4797026" y="2398513"/>
                  </a:lnTo>
                  <a:lnTo>
                    <a:pt x="0" y="2398513"/>
                  </a:lnTo>
                  <a:close/>
                </a:path>
              </a:pathLst>
            </a:custGeom>
            <a:solidFill>
              <a:srgbClr val="D6533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0" y="2327515"/>
            <a:ext cx="8001000" cy="8001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6858000" y="6858000"/>
            <a:ext cx="3429000" cy="342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858000"/>
            <a:ext cx="6858000" cy="3429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" y="1562100"/>
            <a:ext cx="10050653" cy="3318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7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347"/>
              </a:lnSpc>
            </a:pP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адаптированные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отсталостью</a:t>
            </a:r>
            <a:r>
              <a:rPr lang="ru-RU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расстройствами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аутистического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039206"/>
            <a:ext cx="10040582" cy="3247794"/>
            <a:chOff x="0" y="0"/>
            <a:chExt cx="3396444" cy="10986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96444" cy="1098636"/>
            </a:xfrm>
            <a:custGeom>
              <a:avLst/>
              <a:gdLst/>
              <a:ahLst/>
              <a:cxnLst/>
              <a:rect l="l" t="t" r="r" b="b"/>
              <a:pathLst>
                <a:path w="3396444" h="1098636">
                  <a:moveTo>
                    <a:pt x="0" y="0"/>
                  </a:moveTo>
                  <a:lnTo>
                    <a:pt x="3396444" y="0"/>
                  </a:lnTo>
                  <a:lnTo>
                    <a:pt x="3396444" y="1098636"/>
                  </a:lnTo>
                  <a:lnTo>
                    <a:pt x="0" y="1098636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743382" y="7039206"/>
            <a:ext cx="8527501" cy="3247794"/>
            <a:chOff x="0" y="0"/>
            <a:chExt cx="2884612" cy="10986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84612" cy="1098636"/>
            </a:xfrm>
            <a:custGeom>
              <a:avLst/>
              <a:gdLst/>
              <a:ahLst/>
              <a:cxnLst/>
              <a:rect l="l" t="t" r="r" b="b"/>
              <a:pathLst>
                <a:path w="2884612" h="1098636">
                  <a:moveTo>
                    <a:pt x="0" y="0"/>
                  </a:moveTo>
                  <a:lnTo>
                    <a:pt x="2884612" y="0"/>
                  </a:lnTo>
                  <a:lnTo>
                    <a:pt x="2884612" y="1098636"/>
                  </a:lnTo>
                  <a:lnTo>
                    <a:pt x="0" y="1098636"/>
                  </a:lnTo>
                  <a:close/>
                </a:path>
              </a:pathLst>
            </a:custGeom>
            <a:solidFill>
              <a:srgbClr val="F8B74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68245" y="3647491"/>
            <a:ext cx="6639509" cy="663950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533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8126113"/>
            <a:ext cx="1073981" cy="107398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B740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47794" y="7039206"/>
            <a:ext cx="3247794" cy="32477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6495588" y="7039206"/>
            <a:ext cx="3247794" cy="32477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9743382" y="7039206"/>
            <a:ext cx="3247794" cy="324779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9466" y="758824"/>
            <a:ext cx="14818780" cy="63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/>
              <a:t>Информационно-просветительская</a:t>
            </a:r>
            <a:r>
              <a:rPr lang="en-US" sz="2800" dirty="0"/>
              <a:t> </a:t>
            </a:r>
            <a:r>
              <a:rPr lang="en-US" sz="2800" dirty="0" err="1"/>
              <a:t>работа</a:t>
            </a:r>
            <a:r>
              <a:rPr lang="en-US" sz="2800" dirty="0"/>
              <a:t> </a:t>
            </a:r>
            <a:r>
              <a:rPr lang="en-US" sz="2800" dirty="0" err="1"/>
              <a:t>тесно</a:t>
            </a:r>
            <a:r>
              <a:rPr lang="en-US" sz="2800" dirty="0"/>
              <a:t> </a:t>
            </a:r>
            <a:r>
              <a:rPr lang="en-US" sz="2800" dirty="0" err="1"/>
              <a:t>переплетается</a:t>
            </a:r>
            <a:r>
              <a:rPr lang="en-US" sz="2800" dirty="0"/>
              <a:t> с </a:t>
            </a:r>
            <a:r>
              <a:rPr lang="en-US" sz="2800" dirty="0" err="1"/>
              <a:t>учебной</a:t>
            </a:r>
            <a:r>
              <a:rPr lang="en-US" sz="2800" dirty="0"/>
              <a:t> </a:t>
            </a:r>
            <a:r>
              <a:rPr lang="en-US" sz="2800" dirty="0" err="1"/>
              <a:t>деятельностью</a:t>
            </a:r>
            <a:r>
              <a:rPr lang="en-US" sz="2800" dirty="0"/>
              <a:t> и </a:t>
            </a:r>
            <a:r>
              <a:rPr lang="en-US" sz="2800" dirty="0" err="1"/>
              <a:t>ведется</a:t>
            </a:r>
            <a:r>
              <a:rPr lang="en-US" sz="2800" dirty="0"/>
              <a:t> </a:t>
            </a:r>
            <a:r>
              <a:rPr lang="en-US" sz="2800" dirty="0" err="1"/>
              <a:t>по</a:t>
            </a:r>
            <a:r>
              <a:rPr lang="en-US" sz="2800" dirty="0"/>
              <a:t> </a:t>
            </a:r>
            <a:r>
              <a:rPr lang="en-US" sz="2800" dirty="0" err="1"/>
              <a:t>направлениям</a:t>
            </a:r>
            <a:r>
              <a:rPr lang="en-US" sz="2800" dirty="0"/>
              <a:t>:</a:t>
            </a:r>
          </a:p>
          <a:p>
            <a:pPr marL="647706" lvl="1" indent="-323853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с</a:t>
            </a:r>
            <a:r>
              <a:rPr lang="en-US" sz="2800" dirty="0"/>
              <a:t> </a:t>
            </a:r>
            <a:r>
              <a:rPr lang="en-US" sz="2800" dirty="0" err="1"/>
              <a:t>педагогическими</a:t>
            </a:r>
            <a:r>
              <a:rPr lang="en-US" sz="2800" dirty="0"/>
              <a:t> </a:t>
            </a:r>
            <a:r>
              <a:rPr lang="en-US" sz="2800" dirty="0" err="1"/>
              <a:t>кадрами</a:t>
            </a:r>
            <a:r>
              <a:rPr lang="en-US" sz="2800" dirty="0"/>
              <a:t> – </a:t>
            </a:r>
            <a:r>
              <a:rPr lang="en-US" sz="2800" dirty="0" err="1"/>
              <a:t>организация</a:t>
            </a:r>
            <a:r>
              <a:rPr lang="en-US" sz="2800" dirty="0"/>
              <a:t> </a:t>
            </a:r>
            <a:r>
              <a:rPr lang="en-US" sz="2800" dirty="0" err="1"/>
              <a:t>обучающих</a:t>
            </a:r>
            <a:r>
              <a:rPr lang="en-US" sz="2800" dirty="0"/>
              <a:t> </a:t>
            </a:r>
            <a:r>
              <a:rPr lang="en-US" sz="2800" dirty="0" err="1"/>
              <a:t>семинаров</a:t>
            </a:r>
            <a:r>
              <a:rPr lang="en-US" sz="2800" dirty="0"/>
              <a:t>, </a:t>
            </a:r>
            <a:r>
              <a:rPr lang="en-US" sz="2800" dirty="0" err="1"/>
              <a:t>практических</a:t>
            </a:r>
            <a:r>
              <a:rPr lang="en-US" sz="2800" dirty="0"/>
              <a:t> </a:t>
            </a:r>
            <a:r>
              <a:rPr lang="en-US" sz="2800" dirty="0" err="1"/>
              <a:t>занятий</a:t>
            </a:r>
            <a:r>
              <a:rPr lang="en-US" sz="2800" dirty="0"/>
              <a:t>, </a:t>
            </a:r>
            <a:r>
              <a:rPr lang="en-US" sz="2800" dirty="0" err="1"/>
              <a:t>тренингов</a:t>
            </a:r>
            <a:r>
              <a:rPr lang="en-US" sz="2800" dirty="0"/>
              <a:t>, </a:t>
            </a:r>
            <a:r>
              <a:rPr lang="en-US" sz="2800" dirty="0" err="1"/>
              <a:t>педагогических</a:t>
            </a:r>
            <a:r>
              <a:rPr lang="en-US" sz="2800" dirty="0"/>
              <a:t> </a:t>
            </a:r>
            <a:r>
              <a:rPr lang="en-US" sz="2800" dirty="0" err="1"/>
              <a:t>советов</a:t>
            </a:r>
            <a:r>
              <a:rPr lang="en-US" sz="2800" dirty="0"/>
              <a:t>;</a:t>
            </a:r>
          </a:p>
          <a:p>
            <a:pPr marL="647706" lvl="1" indent="-323853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с</a:t>
            </a:r>
            <a:r>
              <a:rPr lang="en-US" sz="2800" dirty="0"/>
              <a:t> </a:t>
            </a:r>
            <a:r>
              <a:rPr lang="en-US" sz="2800" dirty="0" err="1"/>
              <a:t>обучающимися</a:t>
            </a:r>
            <a:r>
              <a:rPr lang="en-US" sz="2800" dirty="0"/>
              <a:t> – </a:t>
            </a:r>
            <a:r>
              <a:rPr lang="en-US" sz="2800" dirty="0" err="1"/>
              <a:t>групповые</a:t>
            </a:r>
            <a:r>
              <a:rPr lang="en-US" sz="2800" dirty="0"/>
              <a:t> и </a:t>
            </a:r>
            <a:r>
              <a:rPr lang="en-US" sz="2800" dirty="0" err="1"/>
              <a:t>индивидуальные</a:t>
            </a:r>
            <a:r>
              <a:rPr lang="en-US" sz="2800" dirty="0"/>
              <a:t> </a:t>
            </a:r>
            <a:r>
              <a:rPr lang="en-US" sz="2800" dirty="0" err="1"/>
              <a:t>беседы</a:t>
            </a:r>
            <a:r>
              <a:rPr lang="en-US" sz="2800" dirty="0"/>
              <a:t>, </a:t>
            </a:r>
            <a:r>
              <a:rPr lang="en-US" sz="2800" dirty="0" err="1"/>
              <a:t>практические</a:t>
            </a:r>
            <a:r>
              <a:rPr lang="en-US" sz="2800" dirty="0"/>
              <a:t> </a:t>
            </a:r>
            <a:r>
              <a:rPr lang="en-US" sz="2800" dirty="0" err="1"/>
              <a:t>занятия</a:t>
            </a:r>
            <a:r>
              <a:rPr lang="en-US" sz="2800" dirty="0"/>
              <a:t> </a:t>
            </a:r>
            <a:r>
              <a:rPr lang="en-US" sz="2800" dirty="0" err="1"/>
              <a:t>по</a:t>
            </a:r>
            <a:r>
              <a:rPr lang="en-US" sz="2800" dirty="0"/>
              <a:t> </a:t>
            </a:r>
            <a:r>
              <a:rPr lang="en-US" sz="2800" dirty="0" err="1"/>
              <a:t>основам</a:t>
            </a:r>
            <a:r>
              <a:rPr lang="en-US" sz="2800" dirty="0"/>
              <a:t> </a:t>
            </a:r>
            <a:r>
              <a:rPr lang="en-US" sz="2800" dirty="0" err="1"/>
              <a:t>жизнедеятельности</a:t>
            </a:r>
            <a:r>
              <a:rPr lang="en-US" sz="2800" dirty="0"/>
              <a:t>, </a:t>
            </a:r>
            <a:r>
              <a:rPr lang="en-US" sz="2800" dirty="0" err="1"/>
              <a:t>классные</a:t>
            </a:r>
            <a:r>
              <a:rPr lang="en-US" sz="2800" dirty="0"/>
              <a:t> </a:t>
            </a:r>
            <a:r>
              <a:rPr lang="en-US" sz="2800" dirty="0" err="1"/>
              <a:t>часы</a:t>
            </a:r>
            <a:r>
              <a:rPr lang="en-US" sz="2800" dirty="0"/>
              <a:t>, </a:t>
            </a:r>
            <a:r>
              <a:rPr lang="en-US" sz="2800" dirty="0" err="1"/>
              <a:t>праздники</a:t>
            </a:r>
            <a:r>
              <a:rPr lang="en-US" sz="2800" dirty="0"/>
              <a:t>, </a:t>
            </a:r>
            <a:r>
              <a:rPr lang="en-US" sz="2800" dirty="0" err="1"/>
              <a:t>консультации</a:t>
            </a:r>
            <a:r>
              <a:rPr lang="en-US" sz="2800" dirty="0"/>
              <a:t>, </a:t>
            </a:r>
            <a:r>
              <a:rPr lang="en-US" sz="2800" dirty="0" err="1"/>
              <a:t>просмотры</a:t>
            </a:r>
            <a:r>
              <a:rPr lang="en-US" sz="2800" dirty="0"/>
              <a:t> </a:t>
            </a:r>
            <a:r>
              <a:rPr lang="en-US" sz="2800" dirty="0" err="1"/>
              <a:t>видеофильмов</a:t>
            </a:r>
            <a:r>
              <a:rPr lang="en-US" sz="2800" dirty="0"/>
              <a:t>, </a:t>
            </a:r>
            <a:r>
              <a:rPr lang="en-US" sz="2800" dirty="0" err="1"/>
              <a:t>встречи</a:t>
            </a:r>
            <a:r>
              <a:rPr lang="en-US" sz="2800" dirty="0"/>
              <a:t> </a:t>
            </a:r>
            <a:r>
              <a:rPr lang="en-US" sz="2800" dirty="0" err="1"/>
              <a:t>со</a:t>
            </a:r>
            <a:r>
              <a:rPr lang="en-US" sz="2800" dirty="0"/>
              <a:t> </a:t>
            </a:r>
            <a:r>
              <a:rPr lang="en-US" sz="2800" dirty="0" err="1"/>
              <a:t>специалистами</a:t>
            </a:r>
            <a:r>
              <a:rPr lang="en-US" sz="2800" dirty="0"/>
              <a:t> </a:t>
            </a:r>
            <a:r>
              <a:rPr lang="en-US" sz="2800" dirty="0" err="1"/>
              <a:t>межведомственных</a:t>
            </a:r>
            <a:r>
              <a:rPr lang="en-US" sz="2800" dirty="0"/>
              <a:t> </a:t>
            </a:r>
            <a:r>
              <a:rPr lang="en-US" sz="2800" dirty="0" err="1"/>
              <a:t>служб</a:t>
            </a:r>
            <a:r>
              <a:rPr lang="en-US" sz="2800" dirty="0"/>
              <a:t>;</a:t>
            </a:r>
          </a:p>
          <a:p>
            <a:pPr marL="647706" lvl="1" indent="-323853">
              <a:lnSpc>
                <a:spcPct val="150000"/>
              </a:lnSpc>
              <a:buFont typeface="Arial"/>
              <a:buChar char="•"/>
            </a:pPr>
            <a:r>
              <a:rPr lang="ru-RU" sz="2800" dirty="0"/>
              <a:t>с</a:t>
            </a:r>
            <a:r>
              <a:rPr lang="en-US" sz="2800" dirty="0"/>
              <a:t> </a:t>
            </a:r>
            <a:r>
              <a:rPr lang="en-US" sz="2800" dirty="0" err="1"/>
              <a:t>родителями</a:t>
            </a:r>
            <a:r>
              <a:rPr lang="en-US" sz="2800" dirty="0"/>
              <a:t> – </a:t>
            </a:r>
            <a:r>
              <a:rPr lang="en-US" sz="2800" dirty="0" err="1"/>
              <a:t>обучение</a:t>
            </a:r>
            <a:r>
              <a:rPr lang="en-US" sz="2800" dirty="0"/>
              <a:t> ЗОЖ </a:t>
            </a:r>
            <a:r>
              <a:rPr lang="en-US" sz="2800" dirty="0" err="1"/>
              <a:t>через</a:t>
            </a:r>
            <a:r>
              <a:rPr lang="en-US" sz="2800" dirty="0"/>
              <a:t> </a:t>
            </a:r>
            <a:r>
              <a:rPr lang="en-US" sz="2800" dirty="0" err="1"/>
              <a:t>общешкольные</a:t>
            </a:r>
            <a:r>
              <a:rPr lang="en-US" sz="2800" dirty="0"/>
              <a:t> и </a:t>
            </a:r>
            <a:r>
              <a:rPr lang="en-US" sz="2800" dirty="0" err="1"/>
              <a:t>классные</a:t>
            </a:r>
            <a:r>
              <a:rPr lang="en-US" sz="2800" dirty="0"/>
              <a:t> </a:t>
            </a:r>
            <a:r>
              <a:rPr lang="en-US" sz="2800" dirty="0" err="1"/>
              <a:t>родительские</a:t>
            </a:r>
            <a:r>
              <a:rPr lang="en-US" sz="2800" dirty="0"/>
              <a:t> </a:t>
            </a:r>
            <a:r>
              <a:rPr lang="en-US" sz="2800" dirty="0" err="1"/>
              <a:t>собрания</a:t>
            </a:r>
            <a:r>
              <a:rPr lang="en-US" sz="2800" dirty="0"/>
              <a:t>, </a:t>
            </a:r>
            <a:r>
              <a:rPr lang="en-US" sz="2800" dirty="0" err="1"/>
              <a:t>совместные</a:t>
            </a:r>
            <a:r>
              <a:rPr lang="en-US" sz="2800" dirty="0"/>
              <a:t> </a:t>
            </a:r>
            <a:r>
              <a:rPr lang="en-US" sz="2800" dirty="0" err="1"/>
              <a:t>мероприятия</a:t>
            </a:r>
            <a:r>
              <a:rPr lang="en-US" sz="2800" dirty="0"/>
              <a:t> </a:t>
            </a:r>
            <a:r>
              <a:rPr lang="en-US" sz="2800" dirty="0" err="1"/>
              <a:t>родителей</a:t>
            </a:r>
            <a:r>
              <a:rPr lang="en-US" sz="2800" dirty="0"/>
              <a:t>, </a:t>
            </a:r>
            <a:r>
              <a:rPr lang="en-US" sz="2800" dirty="0" err="1"/>
              <a:t>обучающихся</a:t>
            </a:r>
            <a:r>
              <a:rPr lang="en-US" sz="2800" dirty="0"/>
              <a:t> и </a:t>
            </a:r>
            <a:r>
              <a:rPr lang="en-US" sz="2800" dirty="0" err="1"/>
              <a:t>педагогов</a:t>
            </a:r>
            <a:r>
              <a:rPr lang="en-US" sz="2800" dirty="0"/>
              <a:t> (</a:t>
            </a:r>
            <a:r>
              <a:rPr lang="en-US" sz="2800" dirty="0" err="1"/>
              <a:t>приглашения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классные</a:t>
            </a:r>
            <a:r>
              <a:rPr lang="en-US" sz="2800" dirty="0"/>
              <a:t> </a:t>
            </a:r>
            <a:r>
              <a:rPr lang="en-US" sz="2800" dirty="0" err="1"/>
              <a:t>часы</a:t>
            </a:r>
            <a:r>
              <a:rPr lang="en-US" sz="2800" dirty="0"/>
              <a:t>, </a:t>
            </a:r>
            <a:r>
              <a:rPr lang="en-US" sz="2800" dirty="0" err="1"/>
              <a:t>собрания</a:t>
            </a:r>
            <a:r>
              <a:rPr lang="en-US" sz="2800" dirty="0"/>
              <a:t> </a:t>
            </a:r>
            <a:r>
              <a:rPr lang="en-US" sz="2800" dirty="0" err="1"/>
              <a:t>родителей</a:t>
            </a:r>
            <a:r>
              <a:rPr lang="en-US" sz="2800" dirty="0"/>
              <a:t> и </a:t>
            </a:r>
            <a:r>
              <a:rPr lang="en-US" sz="2800" dirty="0" err="1"/>
              <a:t>детей</a:t>
            </a:r>
            <a:r>
              <a:rPr lang="ru-RU" sz="2800" dirty="0"/>
              <a:t>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 со стрелкой вниз 12">
            <a:extLst>
              <a:ext uri="{FF2B5EF4-FFF2-40B4-BE49-F238E27FC236}">
                <a16:creationId xmlns:a16="http://schemas.microsoft.com/office/drawing/2014/main" id="{543A5D6B-6C30-483B-8EF9-66A681D95E45}"/>
              </a:ext>
            </a:extLst>
          </p:cNvPr>
          <p:cNvSpPr/>
          <p:nvPr/>
        </p:nvSpPr>
        <p:spPr>
          <a:xfrm>
            <a:off x="7469983" y="3233738"/>
            <a:ext cx="3348038" cy="11525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 dirty="0"/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Медицинские  организации</a:t>
            </a:r>
          </a:p>
          <a:p>
            <a:pPr algn="ctr">
              <a:defRPr/>
            </a:pP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12" name="Выноска со стрелкой вниз 11">
            <a:extLst>
              <a:ext uri="{FF2B5EF4-FFF2-40B4-BE49-F238E27FC236}">
                <a16:creationId xmlns:a16="http://schemas.microsoft.com/office/drawing/2014/main" id="{77902242-13F9-4E22-8F19-E26D503E377B}"/>
              </a:ext>
            </a:extLst>
          </p:cNvPr>
          <p:cNvSpPr/>
          <p:nvPr/>
        </p:nvSpPr>
        <p:spPr>
          <a:xfrm>
            <a:off x="7524750" y="2116933"/>
            <a:ext cx="3238500" cy="108108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 dirty="0"/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ЦПМПК, ТПМПК</a:t>
            </a:r>
          </a:p>
          <a:p>
            <a:pPr algn="ctr">
              <a:defRPr/>
            </a:pPr>
            <a:endParaRPr lang="ru-RU" sz="27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54FDA-D5E3-41C4-B302-7D817DE9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925" y="-40482"/>
            <a:ext cx="13392150" cy="125492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социального партнерства ГБОУ № 22 </a:t>
            </a:r>
          </a:p>
        </p:txBody>
      </p:sp>
      <p:sp>
        <p:nvSpPr>
          <p:cNvPr id="11" name="Выноска со стрелкой вниз 10">
            <a:extLst>
              <a:ext uri="{FF2B5EF4-FFF2-40B4-BE49-F238E27FC236}">
                <a16:creationId xmlns:a16="http://schemas.microsoft.com/office/drawing/2014/main" id="{09862A8B-8E60-4E4D-A6F3-EDA6297433B9}"/>
              </a:ext>
            </a:extLst>
          </p:cNvPr>
          <p:cNvSpPr/>
          <p:nvPr/>
        </p:nvSpPr>
        <p:spPr>
          <a:xfrm>
            <a:off x="7524750" y="1035845"/>
            <a:ext cx="3238500" cy="108108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 dirty="0"/>
          </a:p>
          <a:p>
            <a:pPr algn="ctr">
              <a:defRPr/>
            </a:pPr>
            <a:r>
              <a:rPr lang="ru-RU" sz="3200" dirty="0">
                <a:solidFill>
                  <a:schemeClr val="tx1"/>
                </a:solidFill>
              </a:rPr>
              <a:t>ГБДОУ, ГБОУ</a:t>
            </a:r>
          </a:p>
          <a:p>
            <a:pPr algn="ctr">
              <a:defRPr/>
            </a:pP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14" name="Выноска со стрелкой вверх 13">
            <a:extLst>
              <a:ext uri="{FF2B5EF4-FFF2-40B4-BE49-F238E27FC236}">
                <a16:creationId xmlns:a16="http://schemas.microsoft.com/office/drawing/2014/main" id="{82A85101-C625-4F50-9A48-883BEF821291}"/>
              </a:ext>
            </a:extLst>
          </p:cNvPr>
          <p:cNvSpPr/>
          <p:nvPr/>
        </p:nvSpPr>
        <p:spPr>
          <a:xfrm>
            <a:off x="7146133" y="6531770"/>
            <a:ext cx="3995738" cy="174307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Профессиональное обучение</a:t>
            </a:r>
          </a:p>
        </p:txBody>
      </p:sp>
      <p:sp>
        <p:nvSpPr>
          <p:cNvPr id="16" name="Выноска со стрелкой вверх 15">
            <a:extLst>
              <a:ext uri="{FF2B5EF4-FFF2-40B4-BE49-F238E27FC236}">
                <a16:creationId xmlns:a16="http://schemas.microsoft.com/office/drawing/2014/main" id="{482E0E64-5D11-48D1-A8AD-1AFD31B7E0E0}"/>
              </a:ext>
            </a:extLst>
          </p:cNvPr>
          <p:cNvSpPr/>
          <p:nvPr/>
        </p:nvSpPr>
        <p:spPr>
          <a:xfrm>
            <a:off x="7146133" y="8274845"/>
            <a:ext cx="3995738" cy="172878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Работодатели и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социальные службы</a:t>
            </a:r>
          </a:p>
        </p:txBody>
      </p:sp>
      <p:sp>
        <p:nvSpPr>
          <p:cNvPr id="17" name="Выноска с четырьмя стрелками 16">
            <a:extLst>
              <a:ext uri="{FF2B5EF4-FFF2-40B4-BE49-F238E27FC236}">
                <a16:creationId xmlns:a16="http://schemas.microsoft.com/office/drawing/2014/main" id="{416B3695-1017-4EA2-889C-D6201EE732D6}"/>
              </a:ext>
            </a:extLst>
          </p:cNvPr>
          <p:cNvSpPr/>
          <p:nvPr/>
        </p:nvSpPr>
        <p:spPr>
          <a:xfrm>
            <a:off x="6336508" y="4386263"/>
            <a:ext cx="5614988" cy="2159795"/>
          </a:xfrm>
          <a:prstGeom prst="quadArrow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200" b="1" dirty="0">
                <a:solidFill>
                  <a:srgbClr val="002060"/>
                </a:solidFill>
              </a:rPr>
              <a:t>ГБОУ №22</a:t>
            </a:r>
          </a:p>
        </p:txBody>
      </p:sp>
      <p:sp>
        <p:nvSpPr>
          <p:cNvPr id="23" name="Прямоугольная выноска 22">
            <a:extLst>
              <a:ext uri="{FF2B5EF4-FFF2-40B4-BE49-F238E27FC236}">
                <a16:creationId xmlns:a16="http://schemas.microsoft.com/office/drawing/2014/main" id="{2BC5D55E-1625-4A84-AE8B-913A9AD6701B}"/>
              </a:ext>
            </a:extLst>
          </p:cNvPr>
          <p:cNvSpPr/>
          <p:nvPr/>
        </p:nvSpPr>
        <p:spPr>
          <a:xfrm rot="16200000">
            <a:off x="2414591" y="6136481"/>
            <a:ext cx="4105275" cy="3888582"/>
          </a:xfrm>
          <a:prstGeom prst="wedgeRectCallout">
            <a:avLst>
              <a:gd name="adj1" fmla="val 63753"/>
              <a:gd name="adj2" fmla="val 46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endParaRPr lang="ru-RU" sz="2700" dirty="0"/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Родители;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подростковый центр «Невский»;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центр социальной помощи семье и детям;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 центр социальной реабилитации;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УМВД России по Невскому району Санкт-Петербургу</a:t>
            </a:r>
          </a:p>
          <a:p>
            <a:pPr algn="ctr">
              <a:defRPr/>
            </a:pP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ая выноска 23">
            <a:extLst>
              <a:ext uri="{FF2B5EF4-FFF2-40B4-BE49-F238E27FC236}">
                <a16:creationId xmlns:a16="http://schemas.microsoft.com/office/drawing/2014/main" id="{53F4F21B-0638-4A25-957E-018B7D78B727}"/>
              </a:ext>
            </a:extLst>
          </p:cNvPr>
          <p:cNvSpPr/>
          <p:nvPr/>
        </p:nvSpPr>
        <p:spPr>
          <a:xfrm flipH="1">
            <a:off x="11694320" y="6136482"/>
            <a:ext cx="4105275" cy="3888582"/>
          </a:xfrm>
          <a:prstGeom prst="wedgeRectCallout">
            <a:avLst>
              <a:gd name="adj1" fmla="val 42998"/>
              <a:gd name="adj2" fmla="val -65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7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РГПУ им. А.И.Герцена;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Специальный Олимпийский комитет;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Дворец учащейся молодежи;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ГУП «</a:t>
            </a:r>
            <a:r>
              <a:rPr lang="ru-RU" sz="2400" dirty="0" err="1">
                <a:solidFill>
                  <a:schemeClr val="tx1"/>
                </a:solidFill>
              </a:rPr>
              <a:t>Ленсвет</a:t>
            </a:r>
            <a:r>
              <a:rPr lang="ru-RU" sz="2400" dirty="0">
                <a:solidFill>
                  <a:schemeClr val="tx1"/>
                </a:solidFill>
              </a:rPr>
              <a:t>»;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БРООО «Особый Петербург»;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СОК «Зеленый огонек» </a:t>
            </a:r>
          </a:p>
          <a:p>
            <a:pPr algn="ctr">
              <a:defRPr/>
            </a:pPr>
            <a:endParaRPr lang="ru-RU" sz="2400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sz="2700" dirty="0"/>
              <a:t> </a:t>
            </a:r>
          </a:p>
        </p:txBody>
      </p:sp>
      <p:sp>
        <p:nvSpPr>
          <p:cNvPr id="25" name="Прямоугольная выноска 24">
            <a:extLst>
              <a:ext uri="{FF2B5EF4-FFF2-40B4-BE49-F238E27FC236}">
                <a16:creationId xmlns:a16="http://schemas.microsoft.com/office/drawing/2014/main" id="{F1836D0D-BFE2-4B65-9BD5-0DE3578A63A2}"/>
              </a:ext>
            </a:extLst>
          </p:cNvPr>
          <p:cNvSpPr/>
          <p:nvPr/>
        </p:nvSpPr>
        <p:spPr>
          <a:xfrm rot="10800000" flipV="1">
            <a:off x="2488404" y="1035845"/>
            <a:ext cx="4212431" cy="3646883"/>
          </a:xfrm>
          <a:prstGeom prst="wedgeRectCallout">
            <a:avLst>
              <a:gd name="adj1" fmla="val -41147"/>
              <a:gd name="adj2" fmla="val 7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Комитет по образованию Правительства Санкт-Петербурга;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Администрация Невского района Санкт-Петербурга;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ИМЦ Невского района;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ГБУ ДПО СПб АППО; 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ГБУ ДО ЦППМСП Невского района Санкт-Петербурга</a:t>
            </a:r>
          </a:p>
        </p:txBody>
      </p:sp>
      <p:sp>
        <p:nvSpPr>
          <p:cNvPr id="26" name="Прямоугольная выноска 25">
            <a:extLst>
              <a:ext uri="{FF2B5EF4-FFF2-40B4-BE49-F238E27FC236}">
                <a16:creationId xmlns:a16="http://schemas.microsoft.com/office/drawing/2014/main" id="{AEC1DFCB-CE13-42FD-81CA-57F817EE1D42}"/>
              </a:ext>
            </a:extLst>
          </p:cNvPr>
          <p:cNvSpPr/>
          <p:nvPr/>
        </p:nvSpPr>
        <p:spPr>
          <a:xfrm rot="10800000" flipH="1" flipV="1">
            <a:off x="11587163" y="1035845"/>
            <a:ext cx="4212432" cy="3690937"/>
          </a:xfrm>
          <a:prstGeom prst="wedgeRectCallout">
            <a:avLst>
              <a:gd name="adj1" fmla="val -41147"/>
              <a:gd name="adj2" fmla="val 703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Библиотека 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им. Л. Соболева Невского района СПб;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ЛДДТ; ПДДТ;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«Детский </a:t>
            </a:r>
            <a:r>
              <a:rPr lang="ru-RU" sz="2400" dirty="0" err="1">
                <a:solidFill>
                  <a:schemeClr val="tx1"/>
                </a:solidFill>
              </a:rPr>
              <a:t>Киномай</a:t>
            </a:r>
            <a:r>
              <a:rPr lang="ru-RU" sz="2400" dirty="0">
                <a:solidFill>
                  <a:schemeClr val="tx1"/>
                </a:solidFill>
              </a:rPr>
              <a:t>»;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Социально-культурный центр «Шаг навстречу»;</a:t>
            </a:r>
          </a:p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</a:rPr>
              <a:t> ГБНОУ «Академия талантов» Санкт-Петербурга</a:t>
            </a:r>
          </a:p>
          <a:p>
            <a:pPr algn="ctr">
              <a:defRPr/>
            </a:pPr>
            <a:endParaRPr lang="ru-RU" sz="2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810" y="7715250"/>
            <a:ext cx="5143500" cy="25717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696560" y="5143500"/>
            <a:ext cx="2571750" cy="25717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C2B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24810" y="5143500"/>
            <a:ext cx="2571750" cy="257175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6533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117796" y="5569659"/>
            <a:ext cx="1719433" cy="17194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EDD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430375" y="1305245"/>
            <a:ext cx="5143500" cy="2571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4810" y="2571430"/>
            <a:ext cx="2591440" cy="2591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24810" y="19370"/>
            <a:ext cx="2591440" cy="25914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550043-1B27-4EA8-8BE3-C1FAEB5F57B5}"/>
              </a:ext>
            </a:extLst>
          </p:cNvPr>
          <p:cNvSpPr txBox="1"/>
          <p:nvPr/>
        </p:nvSpPr>
        <p:spPr>
          <a:xfrm>
            <a:off x="838200" y="1306909"/>
            <a:ext cx="1188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контингента обучающихся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ГБОУ школе-интернате №22 Невского района Санкт-Петербурга обучается 240 обучающихся с умственной отсталостью (нарушением интеллекта).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степень умственной отсталости у 148 обучающихся.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Умеренная и тяжелая степень умственной отсталости, а так же ТМНР – у 92 обучающихся.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A43FEE01-773D-4833-A401-58D0C4367B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890166"/>
              </p:ext>
            </p:extLst>
          </p:nvPr>
        </p:nvGraphicFramePr>
        <p:xfrm>
          <a:off x="1772290" y="5177698"/>
          <a:ext cx="7143109" cy="5109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16250" y="2571750"/>
            <a:ext cx="2571750" cy="2571750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6945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713600" y="2571750"/>
            <a:ext cx="2571750" cy="2571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716250" y="5143500"/>
            <a:ext cx="2571750" cy="2571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5716250" y="0"/>
            <a:ext cx="2571750" cy="2571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44500" y="5143500"/>
            <a:ext cx="2571750" cy="25717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1858625" y="1285875"/>
            <a:ext cx="5143500" cy="257175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144500" y="7715250"/>
            <a:ext cx="5262411" cy="2596995"/>
            <a:chOff x="0" y="0"/>
            <a:chExt cx="1780124" cy="8784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80124" cy="878489"/>
            </a:xfrm>
            <a:custGeom>
              <a:avLst/>
              <a:gdLst/>
              <a:ahLst/>
              <a:cxnLst/>
              <a:rect l="l" t="t" r="r" b="b"/>
              <a:pathLst>
                <a:path w="1780124" h="878489">
                  <a:moveTo>
                    <a:pt x="0" y="0"/>
                  </a:moveTo>
                  <a:lnTo>
                    <a:pt x="1780124" y="0"/>
                  </a:lnTo>
                  <a:lnTo>
                    <a:pt x="1780124" y="878489"/>
                  </a:lnTo>
                  <a:lnTo>
                    <a:pt x="0" y="878489"/>
                  </a:lnTo>
                  <a:close/>
                </a:path>
              </a:pathLst>
            </a:custGeom>
            <a:solidFill>
              <a:srgbClr val="F2EDDB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4920052" y="8217549"/>
            <a:ext cx="1592397" cy="159239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6533C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0" y="2946353"/>
            <a:ext cx="12580946" cy="337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ЯНВАРЯ 2020 ГОДА ГБОУ ШКОЛА-ИНТЕРНАТ №22 РЕАЛИЗУЕТ ПРОГРАММУ ФОРМИРОВАНИЯ ЗДОРОВОГО И БЕЗОПАСНОГО ОБРАЗА ЖИЗНИ «СЕКРЕТ УСПЕХА - ЗОЖ» В СООТВЕТСТВИИ 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ПРОГРАММОЙ РАЗВИТИЯ ШКОЛЫ-ИНТЕРНАТА НА 2020-2024 ГГ. </a:t>
            </a:r>
            <a:endParaRPr lang="ru-RU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ОСНОВАНИИ  ПРОЕКТА «ШКОЛА ЗДОРОВЬЯ»)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1001" y="4152900"/>
            <a:ext cx="8083400" cy="4968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413" r="1413"/>
          <a:stretch>
            <a:fillRect/>
          </a:stretch>
        </p:blipFill>
        <p:spPr>
          <a:xfrm>
            <a:off x="9753600" y="4152899"/>
            <a:ext cx="7850573" cy="496800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472440"/>
            <a:ext cx="16636181" cy="103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2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РЕАЛИЗАЦИИ ПРОГРАММЫ ВО МНОГОМ ЗАВИСИТ ОТ КАДРОВОГО СОСТАВА ОБРАЗОВАТЕЛЬНОГО УЧРЕЖДЕНИЯ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8634" y="1757772"/>
            <a:ext cx="16354965" cy="892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№22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евского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24810" y="7715250"/>
            <a:ext cx="5143500" cy="25717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696560" y="5143500"/>
            <a:ext cx="2571750" cy="257175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C2B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124810" y="5143500"/>
            <a:ext cx="2571750" cy="257175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6533C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117796" y="5569659"/>
            <a:ext cx="1719433" cy="171943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EDDB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430375" y="1305245"/>
            <a:ext cx="5143500" cy="2571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4810" y="2571430"/>
            <a:ext cx="2591440" cy="25914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24810" y="19370"/>
            <a:ext cx="2591440" cy="25914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52800" y="4423883"/>
            <a:ext cx="7061495" cy="49106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540804"/>
            <a:ext cx="1180053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ГБОУ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владеют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современными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262707"/>
            <a:ext cx="12096110" cy="181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ГБОУ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школы-интерната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направлениям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обучились на курсах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оказанию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36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урсы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здоровьесбережению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прошли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32 %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1385</Words>
  <Application>Microsoft Office PowerPoint</Application>
  <PresentationFormat>Произвольный</PresentationFormat>
  <Paragraphs>176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Times New Roman</vt:lpstr>
      <vt:lpstr>Arial</vt:lpstr>
      <vt:lpstr>Kitsch Display Black Bold</vt:lpstr>
      <vt:lpstr>Kitsch Display ExtraLight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социального партнерства ГБОУ № 22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РАБОТЫ СОВЕТА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образовательного учреждения по сохранению и укреплению здоровья, формированию здорового образа жизни обучающихся ШКОЛА ЗДОРОВЬЯ САНКТ - ПЕТЕРБУРГА 2021</dc:title>
  <dc:creator>Vlad</dc:creator>
  <cp:lastModifiedBy>Катерина Сергеевна</cp:lastModifiedBy>
  <cp:revision>23</cp:revision>
  <dcterms:created xsi:type="dcterms:W3CDTF">2006-08-16T00:00:00Z</dcterms:created>
  <dcterms:modified xsi:type="dcterms:W3CDTF">2021-11-08T11:18:43Z</dcterms:modified>
  <dc:identifier>DAEuAwqhjS8</dc:identifier>
</cp:coreProperties>
</file>